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tiff" ContentType="image/tif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media/image3.svg" ContentType="image/svg+xml"/>
  <Override PartName="/ppt/media/image4.svg" ContentType="image/svg+xml"/>
  <Override PartName="/ppt/media/image49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73" r:id="rId3"/>
    <p:sldId id="285" r:id="rId5"/>
    <p:sldId id="286" r:id="rId6"/>
    <p:sldId id="301" r:id="rId7"/>
    <p:sldId id="259" r:id="rId8"/>
    <p:sldId id="305" r:id="rId9"/>
    <p:sldId id="292" r:id="rId10"/>
    <p:sldId id="280" r:id="rId11"/>
    <p:sldId id="283" r:id="rId12"/>
    <p:sldId id="290" r:id="rId13"/>
    <p:sldId id="291" r:id="rId14"/>
    <p:sldId id="282" r:id="rId15"/>
    <p:sldId id="260" r:id="rId16"/>
    <p:sldId id="281" r:id="rId17"/>
  </p:sldIdLst>
  <p:sldSz cx="6858000" cy="9906000" type="A4"/>
  <p:notesSz cx="9144000" cy="6858000"/>
  <p:custDataLst>
    <p:tags r:id="rId21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997" userDrawn="1">
          <p15:clr>
            <a:srgbClr val="A4A3A4"/>
          </p15:clr>
        </p15:guide>
        <p15:guide id="2" orient="horz" pos="3120" userDrawn="1">
          <p15:clr>
            <a:srgbClr val="A4A3A4"/>
          </p15:clr>
        </p15:guide>
        <p15:guide id="3" pos="318" userDrawn="1">
          <p15:clr>
            <a:srgbClr val="A4A3A4"/>
          </p15:clr>
        </p15:guide>
        <p15:guide id="4" orient="horz" pos="53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0000"/>
    <a:srgbClr val="FFFFFF"/>
    <a:srgbClr val="F0F0F0"/>
    <a:srgbClr val="434343"/>
    <a:srgbClr val="7F7F7F"/>
    <a:srgbClr val="FDA286"/>
    <a:srgbClr val="FE9C83"/>
    <a:srgbClr val="FC977B"/>
    <a:srgbClr val="48A4ED"/>
    <a:srgbClr val="15DF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浅色样式 2 - 强调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FD0F851-EC5A-4D38-B0AD-8093EC10F338}" styleName="浅色样式 1 - 强调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14" autoAdjust="0"/>
    <p:restoredTop sz="94081" autoAdjust="0"/>
  </p:normalViewPr>
  <p:slideViewPr>
    <p:cSldViewPr snapToGrid="0" snapToObjects="1" showGuides="1">
      <p:cViewPr varScale="1">
        <p:scale>
          <a:sx n="56" d="100"/>
          <a:sy n="56" d="100"/>
        </p:scale>
        <p:origin x="2381" y="38"/>
      </p:cViewPr>
      <p:guideLst>
        <p:guide pos="3997"/>
        <p:guide orient="horz" pos="3120"/>
        <p:guide pos="318"/>
        <p:guide orient="horz" pos="5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ags" Target="tags/tag3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43B618-9692-DC40-A166-228BA5D1BDE8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770313" y="857250"/>
            <a:ext cx="160337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CN" altLang="en-US" dirty="0"/>
              <a:t>课表：</a:t>
            </a:r>
            <a:r>
              <a:rPr kumimoji="1" lang="en-US" altLang="zh-CN" dirty="0"/>
              <a:t>1-6</a:t>
            </a:r>
            <a:r>
              <a:rPr kumimoji="1" lang="zh-CN" altLang="en-US" dirty="0"/>
              <a:t>讲</a:t>
            </a: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dirty="0"/>
              <a:t>课表：</a:t>
            </a:r>
            <a:r>
              <a:rPr kumimoji="1" lang="en-US" altLang="zh-CN" dirty="0"/>
              <a:t>6-12</a:t>
            </a:r>
            <a:r>
              <a:rPr kumimoji="1" lang="zh-CN" altLang="en-US" dirty="0"/>
              <a:t>讲</a:t>
            </a:r>
            <a:endParaRPr kumimoji="1" lang="zh-CN" altLang="en-US" dirty="0"/>
          </a:p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CN" altLang="en-US" dirty="0"/>
              <a:t>拟邀授课专家简介</a:t>
            </a: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74FEF-BCAC-D648-985F-FF67B67A3D68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2DA53-A5CA-504A-BBD0-561A1623830B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584250-BDA4-7F48-86EC-3B520F1C03C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svg"/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5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0.png"/><Relationship Id="rId3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image" Target="../media/image21.png"/><Relationship Id="rId8" Type="http://schemas.openxmlformats.org/officeDocument/2006/relationships/image" Target="../media/image20.png"/><Relationship Id="rId7" Type="http://schemas.openxmlformats.org/officeDocument/2006/relationships/image" Target="../media/image19.png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2" Type="http://schemas.openxmlformats.org/officeDocument/2006/relationships/notesSlide" Target="../notesSlides/notesSlide7.xml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22.png"/><Relationship Id="rId1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9.png"/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0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1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png"/><Relationship Id="rId3" Type="http://schemas.openxmlformats.org/officeDocument/2006/relationships/image" Target="../media/image26.png"/><Relationship Id="rId2" Type="http://schemas.openxmlformats.org/officeDocument/2006/relationships/hyperlink" Target="https://xxxxxx.yuketang.cn/" TargetMode="External"/><Relationship Id="rId1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2.xml"/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2.png"/><Relationship Id="rId4" Type="http://schemas.openxmlformats.org/officeDocument/2006/relationships/image" Target="../media/image38.png"/><Relationship Id="rId3" Type="http://schemas.openxmlformats.org/officeDocument/2006/relationships/image" Target="../media/image37.png"/><Relationship Id="rId2" Type="http://schemas.openxmlformats.org/officeDocument/2006/relationships/image" Target="../media/image31.png"/><Relationship Id="rId1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3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45.tiff"/><Relationship Id="rId6" Type="http://schemas.openxmlformats.org/officeDocument/2006/relationships/image" Target="../media/image44.jpeg"/><Relationship Id="rId5" Type="http://schemas.openxmlformats.org/officeDocument/2006/relationships/image" Target="../media/image43.tiff"/><Relationship Id="rId4" Type="http://schemas.openxmlformats.org/officeDocument/2006/relationships/image" Target="../media/image42.jpeg"/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4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49.svg"/><Relationship Id="rId6" Type="http://schemas.openxmlformats.org/officeDocument/2006/relationships/image" Target="../media/image48.png"/><Relationship Id="rId5" Type="http://schemas.openxmlformats.org/officeDocument/2006/relationships/image" Target="../media/image32.png"/><Relationship Id="rId4" Type="http://schemas.openxmlformats.org/officeDocument/2006/relationships/image" Target="../media/image47.jpeg"/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image" Target="../media/image4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背景图案&#10;&#10;描述已自动生成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cxnSp>
        <p:nvCxnSpPr>
          <p:cNvPr id="7" name="直线连接符 6"/>
          <p:cNvCxnSpPr/>
          <p:nvPr/>
        </p:nvCxnSpPr>
        <p:spPr>
          <a:xfrm>
            <a:off x="811276" y="1443566"/>
            <a:ext cx="5165503" cy="36122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3144628" y="3004133"/>
            <a:ext cx="184730" cy="6155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zh-CN" altLang="en-US" sz="3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2263704" y="3793596"/>
            <a:ext cx="2418080" cy="7683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CN" altLang="en-US" sz="4400" dirty="0">
                <a:solidFill>
                  <a:schemeClr val="bg1"/>
                </a:solidFill>
              </a:rPr>
              <a:t>学员手册</a:t>
            </a:r>
            <a:endParaRPr lang="en-US" altLang="zh-CN" sz="4400" dirty="0">
              <a:solidFill>
                <a:schemeClr val="bg1"/>
              </a:solidFill>
            </a:endParaRPr>
          </a:p>
        </p:txBody>
      </p:sp>
      <p:cxnSp>
        <p:nvCxnSpPr>
          <p:cNvPr id="20" name="直线连接符 6"/>
          <p:cNvCxnSpPr/>
          <p:nvPr/>
        </p:nvCxnSpPr>
        <p:spPr>
          <a:xfrm>
            <a:off x="811276" y="3232257"/>
            <a:ext cx="5165503" cy="36122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/>
        </p:nvSpPr>
        <p:spPr>
          <a:xfrm>
            <a:off x="1256453" y="4977226"/>
            <a:ext cx="44935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CN" altLang="en-US" sz="1600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关于本期专题培训活动，您关心的都在这里</a:t>
            </a:r>
            <a:endParaRPr kumimoji="1" lang="zh-CN" altLang="en-US" sz="1600" dirty="0">
              <a:solidFill>
                <a:schemeClr val="bg1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2669654" y="5913570"/>
            <a:ext cx="2023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日程安排</a:t>
            </a:r>
            <a:endParaRPr kumimoji="1"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2669654" y="6544762"/>
            <a:ext cx="3487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报名选课和身份绑定</a:t>
            </a:r>
            <a:endParaRPr kumimoji="1"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2067130" y="5797028"/>
            <a:ext cx="441324" cy="469240"/>
            <a:chOff x="900455" y="5782534"/>
            <a:chExt cx="540000" cy="555227"/>
          </a:xfrm>
        </p:grpSpPr>
        <p:sp>
          <p:nvSpPr>
            <p:cNvPr id="40" name="椭圆 39"/>
            <p:cNvSpPr/>
            <p:nvPr/>
          </p:nvSpPr>
          <p:spPr>
            <a:xfrm>
              <a:off x="962980" y="5940114"/>
              <a:ext cx="397647" cy="397647"/>
            </a:xfrm>
            <a:prstGeom prst="ellipse">
              <a:avLst/>
            </a:prstGeom>
            <a:solidFill>
              <a:srgbClr val="4572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2000">
                <a:solidFill>
                  <a:schemeClr val="bg1"/>
                </a:solidFill>
              </a:endParaRPr>
            </a:p>
          </p:txBody>
        </p:sp>
        <p:pic>
          <p:nvPicPr>
            <p:cNvPr id="41" name="图形 40" descr="复选标记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00455" y="5782534"/>
              <a:ext cx="540000" cy="540000"/>
            </a:xfrm>
            <a:prstGeom prst="rect">
              <a:avLst/>
            </a:prstGeom>
          </p:spPr>
        </p:pic>
      </p:grpSp>
      <p:grpSp>
        <p:nvGrpSpPr>
          <p:cNvPr id="42" name="组合 41"/>
          <p:cNvGrpSpPr/>
          <p:nvPr/>
        </p:nvGrpSpPr>
        <p:grpSpPr>
          <a:xfrm>
            <a:off x="2067130" y="6428220"/>
            <a:ext cx="441324" cy="469240"/>
            <a:chOff x="900455" y="5782534"/>
            <a:chExt cx="540000" cy="555227"/>
          </a:xfrm>
        </p:grpSpPr>
        <p:sp>
          <p:nvSpPr>
            <p:cNvPr id="43" name="椭圆 42"/>
            <p:cNvSpPr/>
            <p:nvPr/>
          </p:nvSpPr>
          <p:spPr>
            <a:xfrm>
              <a:off x="962980" y="5940114"/>
              <a:ext cx="397647" cy="397647"/>
            </a:xfrm>
            <a:prstGeom prst="ellipse">
              <a:avLst/>
            </a:prstGeom>
            <a:solidFill>
              <a:srgbClr val="4572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2000">
                <a:solidFill>
                  <a:schemeClr val="bg1"/>
                </a:solidFill>
              </a:endParaRPr>
            </a:p>
          </p:txBody>
        </p:sp>
        <p:pic>
          <p:nvPicPr>
            <p:cNvPr id="44" name="图形 43" descr="复选标记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00455" y="5782534"/>
              <a:ext cx="540000" cy="540000"/>
            </a:xfrm>
            <a:prstGeom prst="rect">
              <a:avLst/>
            </a:prstGeom>
          </p:spPr>
        </p:pic>
      </p:grpSp>
      <p:grpSp>
        <p:nvGrpSpPr>
          <p:cNvPr id="45" name="组合 44"/>
          <p:cNvGrpSpPr/>
          <p:nvPr/>
        </p:nvGrpSpPr>
        <p:grpSpPr>
          <a:xfrm>
            <a:off x="2067130" y="7044172"/>
            <a:ext cx="441324" cy="469240"/>
            <a:chOff x="900455" y="5782534"/>
            <a:chExt cx="540000" cy="555227"/>
          </a:xfrm>
        </p:grpSpPr>
        <p:sp>
          <p:nvSpPr>
            <p:cNvPr id="46" name="椭圆 45"/>
            <p:cNvSpPr/>
            <p:nvPr/>
          </p:nvSpPr>
          <p:spPr>
            <a:xfrm>
              <a:off x="962980" y="5940114"/>
              <a:ext cx="397647" cy="397647"/>
            </a:xfrm>
            <a:prstGeom prst="ellipse">
              <a:avLst/>
            </a:prstGeom>
            <a:solidFill>
              <a:srgbClr val="4572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2000">
                <a:solidFill>
                  <a:schemeClr val="bg1"/>
                </a:solidFill>
              </a:endParaRPr>
            </a:p>
          </p:txBody>
        </p:sp>
        <p:pic>
          <p:nvPicPr>
            <p:cNvPr id="47" name="图形 46" descr="复选标记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00455" y="5782534"/>
              <a:ext cx="540000" cy="540000"/>
            </a:xfrm>
            <a:prstGeom prst="rect">
              <a:avLst/>
            </a:prstGeom>
          </p:spPr>
        </p:pic>
      </p:grpSp>
      <p:sp>
        <p:nvSpPr>
          <p:cNvPr id="48" name="文本框 47"/>
          <p:cNvSpPr txBox="1"/>
          <p:nvPr/>
        </p:nvSpPr>
        <p:spPr>
          <a:xfrm>
            <a:off x="2669654" y="7160714"/>
            <a:ext cx="3326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网页端查看课程和成绩</a:t>
            </a:r>
            <a:endParaRPr kumimoji="1"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572544" y="1569781"/>
            <a:ext cx="5712912" cy="1378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zh-CN" sz="3600" b="1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AI</a:t>
            </a:r>
            <a:r>
              <a:rPr lang="zh-CN" altLang="en-US" sz="3600" b="1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赋能高等教育改革创新</a:t>
            </a:r>
            <a:endParaRPr lang="en-US" altLang="zh-CN" sz="3600" b="1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3600" b="1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系列直播培训资源包</a:t>
            </a:r>
            <a:endParaRPr lang="zh-CN" altLang="en-US" sz="3600" b="1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pic>
        <p:nvPicPr>
          <p:cNvPr id="4" name="图片 3" descr="卡通人物&#10;&#10;低可信度描述已自动生成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8711" y="582968"/>
            <a:ext cx="1989022" cy="535179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2080653" y="7611748"/>
            <a:ext cx="441324" cy="469240"/>
            <a:chOff x="900455" y="5782534"/>
            <a:chExt cx="540000" cy="555227"/>
          </a:xfrm>
        </p:grpSpPr>
        <p:sp>
          <p:nvSpPr>
            <p:cNvPr id="6" name="椭圆 5"/>
            <p:cNvSpPr/>
            <p:nvPr/>
          </p:nvSpPr>
          <p:spPr>
            <a:xfrm>
              <a:off x="962980" y="5940114"/>
              <a:ext cx="397647" cy="397647"/>
            </a:xfrm>
            <a:prstGeom prst="ellipse">
              <a:avLst/>
            </a:prstGeom>
            <a:solidFill>
              <a:srgbClr val="4572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2000">
                <a:solidFill>
                  <a:schemeClr val="bg1"/>
                </a:solidFill>
              </a:endParaRPr>
            </a:p>
          </p:txBody>
        </p:sp>
        <p:pic>
          <p:nvPicPr>
            <p:cNvPr id="8" name="图形 7" descr="复选标记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00455" y="5782534"/>
              <a:ext cx="540000" cy="540000"/>
            </a:xfrm>
            <a:prstGeom prst="rect">
              <a:avLst/>
            </a:prstGeom>
          </p:spPr>
        </p:pic>
      </p:grpSp>
      <p:sp>
        <p:nvSpPr>
          <p:cNvPr id="9" name="文本框 8"/>
          <p:cNvSpPr txBox="1"/>
          <p:nvPr/>
        </p:nvSpPr>
        <p:spPr>
          <a:xfrm>
            <a:off x="2683177" y="7728290"/>
            <a:ext cx="3326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申请证书</a:t>
            </a:r>
            <a:endParaRPr kumimoji="1"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086601" y="8163411"/>
            <a:ext cx="441324" cy="469240"/>
            <a:chOff x="900455" y="5782534"/>
            <a:chExt cx="540000" cy="555227"/>
          </a:xfrm>
        </p:grpSpPr>
        <p:sp>
          <p:nvSpPr>
            <p:cNvPr id="12" name="椭圆 11"/>
            <p:cNvSpPr/>
            <p:nvPr/>
          </p:nvSpPr>
          <p:spPr>
            <a:xfrm>
              <a:off x="962980" y="5940114"/>
              <a:ext cx="397647" cy="397647"/>
            </a:xfrm>
            <a:prstGeom prst="ellipse">
              <a:avLst/>
            </a:prstGeom>
            <a:solidFill>
              <a:srgbClr val="4572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2000">
                <a:solidFill>
                  <a:schemeClr val="bg1"/>
                </a:solidFill>
              </a:endParaRPr>
            </a:p>
          </p:txBody>
        </p:sp>
        <p:pic>
          <p:nvPicPr>
            <p:cNvPr id="13" name="图形 12" descr="复选标记"/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00455" y="5782534"/>
              <a:ext cx="540000" cy="540000"/>
            </a:xfrm>
            <a:prstGeom prst="rect">
              <a:avLst/>
            </a:prstGeom>
          </p:spPr>
        </p:pic>
      </p:grpSp>
      <p:sp>
        <p:nvSpPr>
          <p:cNvPr id="14" name="文本框 13"/>
          <p:cNvSpPr txBox="1"/>
          <p:nvPr/>
        </p:nvSpPr>
        <p:spPr>
          <a:xfrm>
            <a:off x="2689125" y="8279953"/>
            <a:ext cx="3326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参与直播和回看</a:t>
            </a:r>
            <a:endParaRPr kumimoji="1"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/>
        </p:nvSpPr>
        <p:spPr>
          <a:xfrm>
            <a:off x="6339840" y="9642475"/>
            <a:ext cx="518160" cy="2635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noAutofit/>
          </a:bodyPr>
          <a:lstStyle/>
          <a:p>
            <a:pPr algn="r"/>
            <a:r>
              <a:rPr kumimoji="1" lang="en-US" altLang="zh-CN" sz="1200" dirty="0">
                <a:latin typeface="Arial" panose="020B0604020202020204" pitchFamily="34" charset="0"/>
                <a:ea typeface="微软雅黑" panose="020B0503020204020204" pitchFamily="34" charset="-122"/>
              </a:rPr>
              <a:t>P1</a:t>
            </a:r>
            <a:endParaRPr kumimoji="1" lang="zh-CN" altLang="en-US" sz="1200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圆角矩形 21"/>
          <p:cNvSpPr/>
          <p:nvPr/>
        </p:nvSpPr>
        <p:spPr>
          <a:xfrm>
            <a:off x="195146" y="580673"/>
            <a:ext cx="2548054" cy="173564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4" name="文本框 3"/>
          <p:cNvSpPr txBox="1"/>
          <p:nvPr/>
        </p:nvSpPr>
        <p:spPr>
          <a:xfrm>
            <a:off x="266901" y="299535"/>
            <a:ext cx="3728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</a:t>
            </a:r>
            <a:r>
              <a:rPr kumimoji="1" lang="zh-CN" altLang="en-US" sz="24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、</a:t>
            </a:r>
            <a:endParaRPr kumimoji="1" lang="zh-CN" altLang="en-US" sz="2400" b="1" dirty="0">
              <a:solidFill>
                <a:schemeClr val="accent1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12" name="表格 11"/>
          <p:cNvGraphicFramePr>
            <a:graphicFrameLocks noGrp="1"/>
          </p:cNvGraphicFramePr>
          <p:nvPr>
            <p:custDataLst>
              <p:tags r:id="rId1"/>
            </p:custDataLst>
          </p:nvPr>
        </p:nvGraphicFramePr>
        <p:xfrm>
          <a:off x="300186" y="1286826"/>
          <a:ext cx="6298734" cy="8407613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1236345"/>
                <a:gridCol w="5062389"/>
              </a:tblGrid>
              <a:tr h="677816">
                <a:tc>
                  <a:txBody>
                    <a:bodyPr/>
                    <a:lstStyle/>
                    <a:p>
                      <a:pPr marL="0" algn="ctr" defTabSz="1280160" rtl="0" eaLnBrk="1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zh-CN" altLang="en-US" sz="1800" b="1" i="0" kern="0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+mn-cs"/>
                        </a:rPr>
                        <a:t>时间</a:t>
                      </a:r>
                      <a:endParaRPr lang="zh-CN" altLang="en-US" sz="1800" b="1" i="0" kern="0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3305" marR="63305" marT="49846" marB="49846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1280160" rtl="0" eaLnBrk="1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zh-CN" altLang="en-US" sz="1800" b="1" i="0" kern="0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+mn-cs"/>
                        </a:rPr>
                        <a:t>课程主题</a:t>
                      </a:r>
                      <a:endParaRPr lang="zh-CN" altLang="en-US" sz="1800" b="1" i="0" kern="0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3305" marR="63305" marT="49846" marB="49846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117358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3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13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人工智能赋能教育教学</a:t>
                      </a:r>
                      <a:r>
                        <a:rPr lang="en-US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——</a:t>
                      </a: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高等教育与人才培养模式的重大变革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拟邀：王帅国（清华大学）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4352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3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20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在数智时代重塑高等教育、推动教师发展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拟邀：孙华（北京大学）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4352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3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altLang="zh-CN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27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altLang="zh-CN" sz="1400" b="1" kern="1200" dirty="0" err="1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DeepSeek</a:t>
                      </a:r>
                      <a:r>
                        <a:rPr lang="zh-CN" altLang="en-US" sz="1400" b="1" kern="1200" dirty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如何加速学术研究</a:t>
                      </a:r>
                      <a:endParaRPr lang="zh-CN" altLang="en-US" sz="1400" b="1" kern="1200" dirty="0"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楷体" panose="02010609060101010101" pitchFamily="49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1400" kern="1200" dirty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拟邀：何静（北京航空航天大学）</a:t>
                      </a:r>
                      <a:endParaRPr lang="zh-CN" altLang="en-US" sz="1400" kern="1200" dirty="0"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楷体" panose="02010609060101010101" pitchFamily="49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zh-CN" altLang="en-US" sz="1400" kern="1200" dirty="0"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楷体" panose="02010609060101010101" pitchFamily="49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8364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4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altLang="zh-CN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3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生成式人工智能在环境领域中的应用探索</a:t>
                      </a:r>
                      <a:br>
                        <a:rPr lang="en-US" alt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</a:b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——以“天工</a:t>
                      </a:r>
                      <a:r>
                        <a:rPr lang="en-US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AI</a:t>
                      </a: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”生态环境与可持续发展专业大语言模型为例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拟邀：李楠（清华大学）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1118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4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altLang="zh-CN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10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清华大学环境学科人工智能引擎建设探索与实践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拟邀：杨航（清华大学）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11189">
                <a:tc>
                  <a:txBody>
                    <a:bodyPr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4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17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人工智能赋能高等教育</a:t>
                      </a:r>
                      <a:endParaRPr lang="zh-CN" sz="14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拟邀：贾积有（北京大学）</a:t>
                      </a:r>
                      <a:endParaRPr lang="zh-CN" sz="14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11189">
                <a:tc>
                  <a:txBody>
                    <a:bodyPr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4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altLang="zh-CN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24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人工智能时代背景下的知识产权问题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拟邀：陶乾（中国政法大学）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2279129" y="754237"/>
            <a:ext cx="34324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en-US" altLang="zh-CN" sz="18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13</a:t>
            </a:r>
            <a:r>
              <a:rPr kumimoji="1" lang="zh-CN" altLang="en-US" sz="18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门直播课日程安排</a:t>
            </a:r>
            <a:endParaRPr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668742" y="295035"/>
            <a:ext cx="34324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zh-CN" altLang="en-US" sz="24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课程内容</a:t>
            </a:r>
            <a:endParaRPr lang="zh-CN" altLang="en-US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/>
        </p:nvSpPr>
        <p:spPr>
          <a:xfrm>
            <a:off x="6349365" y="9629140"/>
            <a:ext cx="508635" cy="27686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noAutofit/>
          </a:bodyPr>
          <a:lstStyle/>
          <a:p>
            <a:pPr algn="r"/>
            <a:r>
              <a:rPr kumimoji="1" lang="en-US" altLang="zh-CN" sz="1200" dirty="0">
                <a:latin typeface="Arial" panose="020B0604020202020204" pitchFamily="34" charset="0"/>
                <a:ea typeface="微软雅黑" panose="020B0503020204020204" pitchFamily="34" charset="-122"/>
              </a:rPr>
              <a:t>P2</a:t>
            </a:r>
            <a:endParaRPr kumimoji="1" lang="zh-CN" altLang="en-US" sz="1200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4" name="圆角矩形 21"/>
          <p:cNvSpPr/>
          <p:nvPr/>
        </p:nvSpPr>
        <p:spPr>
          <a:xfrm>
            <a:off x="195146" y="580673"/>
            <a:ext cx="2548054" cy="173564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9" name="文本框 8"/>
          <p:cNvSpPr txBox="1"/>
          <p:nvPr/>
        </p:nvSpPr>
        <p:spPr>
          <a:xfrm>
            <a:off x="266901" y="299535"/>
            <a:ext cx="3728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</a:t>
            </a:r>
            <a:r>
              <a:rPr kumimoji="1" lang="zh-CN" altLang="en-US" sz="24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、</a:t>
            </a:r>
            <a:endParaRPr kumimoji="1" lang="zh-CN" altLang="en-US" sz="2400" b="1" dirty="0">
              <a:solidFill>
                <a:schemeClr val="accent1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68742" y="295035"/>
            <a:ext cx="34324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zh-CN" altLang="en-US" sz="24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课程内容</a:t>
            </a:r>
            <a:endParaRPr lang="zh-CN" altLang="en-US" sz="2400" dirty="0"/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1"/>
            </p:custDataLst>
          </p:nvPr>
        </p:nvGraphicFramePr>
        <p:xfrm>
          <a:off x="300186" y="1665814"/>
          <a:ext cx="6298734" cy="7507729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1236345"/>
                <a:gridCol w="5062389"/>
              </a:tblGrid>
              <a:tr h="705597">
                <a:tc>
                  <a:txBody>
                    <a:bodyPr/>
                    <a:lstStyle/>
                    <a:p>
                      <a:pPr marL="0" algn="ctr" defTabSz="1280160" rtl="0" eaLnBrk="1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zh-CN" altLang="en-US" sz="1800" b="1" i="0" kern="0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+mn-cs"/>
                        </a:rPr>
                        <a:t>时间</a:t>
                      </a:r>
                      <a:endParaRPr lang="zh-CN" altLang="en-US" sz="1800" b="1" i="0" kern="0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3305" marR="63305" marT="49846" marB="49846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1280160" rtl="0" eaLnBrk="1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zh-CN" altLang="en-US" sz="1800" b="1" i="0" kern="0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+mn-cs"/>
                        </a:rPr>
                        <a:t>课程主题</a:t>
                      </a:r>
                      <a:endParaRPr lang="zh-CN" altLang="en-US" sz="1800" b="1" i="0" kern="0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3305" marR="63305" marT="49846" marB="49846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122168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5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altLang="zh-CN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8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大学物理融合人工智能的教学探索</a:t>
                      </a:r>
                      <a:endParaRPr lang="zh-CN" sz="14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拟邀：魏斌（清华大学）</a:t>
                      </a:r>
                      <a:endParaRPr lang="zh-CN" sz="14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9039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5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15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400" b="1" dirty="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AI</a:t>
                      </a: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重塑智慧课程的建设和实践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拟邀：卢晓云（西安交通大学）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23215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5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22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人工智能融入高等教育教学和教师发展的思考</a:t>
                      </a:r>
                      <a:endParaRPr lang="zh-CN" sz="14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拟邀：于歆杰（清华大学）</a:t>
                      </a:r>
                      <a:endParaRPr lang="zh-CN" sz="14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5263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5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29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计算机类一流课程的</a:t>
                      </a:r>
                      <a:r>
                        <a:rPr lang="en-US" sz="1400" b="1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AI</a:t>
                      </a:r>
                      <a:r>
                        <a:rPr lang="zh-CN" sz="1400" b="1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赋能升级探索与实践</a:t>
                      </a:r>
                      <a:endParaRPr lang="zh-CN" sz="14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拟邀：严斌宇（四川大学）</a:t>
                      </a:r>
                      <a:endParaRPr lang="zh-CN" sz="14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5263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6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5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培养“实用</a:t>
                      </a:r>
                      <a:r>
                        <a:rPr lang="en-US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+</a:t>
                      </a: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创新”的复合型人才</a:t>
                      </a:r>
                      <a:endParaRPr lang="en-US" altLang="zh-CN" sz="1400" b="1" dirty="0">
                        <a:effectLst/>
                        <a:latin typeface="宋体" panose="02010600030101010101" pitchFamily="2" charset="-122"/>
                        <a:ea typeface="楷体" panose="02010609060101010101" pitchFamily="49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——建筑类交叉探索人才培养实验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拟邀：张昕（清华大学）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5263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6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月</a:t>
                      </a: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12</a:t>
                      </a: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日</a:t>
                      </a:r>
                      <a:endParaRPr lang="en-US" altLang="zh-CN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周四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400" b="0" i="0" kern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微软雅黑" panose="020B0503020204020204" pitchFamily="34" charset="-122"/>
                          <a:cs typeface="Arial" panose="020B0604020202020204" pitchFamily="34" charset="0"/>
                        </a:rPr>
                        <a:t>14:00-15:30</a:t>
                      </a:r>
                      <a:endParaRPr lang="zh-CN" altLang="en-US" sz="1400" b="0" i="0" kern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ea typeface="微软雅黑" panose="020B0503020204020204" pitchFamily="34" charset="-122"/>
                        <a:cs typeface="Arial" panose="020B0604020202020204" pitchFamily="34" charset="0"/>
                      </a:endParaRPr>
                    </a:p>
                  </a:txBody>
                  <a:tcPr marL="71755" marR="71755" marT="53975" marB="53975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运用</a:t>
                      </a:r>
                      <a:r>
                        <a:rPr lang="en-US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AI</a:t>
                      </a:r>
                      <a:r>
                        <a:rPr lang="zh-CN" sz="1400" b="1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开展个性化职业规划辅导的探索与实践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sz="1400" dirty="0">
                          <a:effectLst/>
                          <a:latin typeface="宋体" panose="02010600030101010101" pitchFamily="2" charset="-122"/>
                          <a:ea typeface="楷体" panose="02010609060101010101" pitchFamily="49" charset="-122"/>
                          <a:cs typeface="宋体" panose="02010600030101010101" pitchFamily="2" charset="-122"/>
                        </a:rPr>
                        <a:t>拟邀：金蕾莅（清华大学）</a:t>
                      </a:r>
                      <a:endParaRPr lang="zh-CN" sz="1400" dirty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28575" marR="28575" marT="19050" marB="19050" anchor="ctr">
                    <a:lnL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2279129" y="1133225"/>
            <a:ext cx="34324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en-US" altLang="zh-CN" sz="18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13</a:t>
            </a:r>
            <a:r>
              <a:rPr kumimoji="1" lang="zh-CN" altLang="en-US" sz="18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门直播课日程安排</a:t>
            </a:r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/>
        </p:nvSpPr>
        <p:spPr>
          <a:xfrm>
            <a:off x="6368415" y="9629140"/>
            <a:ext cx="489585" cy="27686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noAutofit/>
          </a:bodyPr>
          <a:lstStyle/>
          <a:p>
            <a:pPr algn="r"/>
            <a:r>
              <a:rPr kumimoji="1" lang="en-US" altLang="zh-CN" sz="1200" dirty="0">
                <a:latin typeface="Arial" panose="020B0604020202020204" pitchFamily="34" charset="0"/>
                <a:ea typeface="微软雅黑" panose="020B0503020204020204" pitchFamily="34" charset="-122"/>
              </a:rPr>
              <a:t>P3</a:t>
            </a:r>
            <a:endParaRPr kumimoji="1" lang="zh-CN" altLang="en-US" sz="1200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3" name="圆角矩形 21"/>
          <p:cNvSpPr/>
          <p:nvPr/>
        </p:nvSpPr>
        <p:spPr>
          <a:xfrm>
            <a:off x="195146" y="580673"/>
            <a:ext cx="2548054" cy="173564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14" name="文本框 13"/>
          <p:cNvSpPr txBox="1"/>
          <p:nvPr/>
        </p:nvSpPr>
        <p:spPr>
          <a:xfrm>
            <a:off x="266901" y="299535"/>
            <a:ext cx="3728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</a:t>
            </a:r>
            <a:r>
              <a:rPr kumimoji="1" lang="zh-CN" altLang="en-US" sz="24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、</a:t>
            </a:r>
            <a:endParaRPr kumimoji="1" lang="zh-CN" altLang="en-US" sz="2400" b="1" dirty="0">
              <a:solidFill>
                <a:schemeClr val="accent1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68742" y="295035"/>
            <a:ext cx="34324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zh-CN" altLang="en-US" sz="24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课程内容</a:t>
            </a:r>
            <a:endParaRPr lang="zh-CN" altLang="en-US" sz="2400" dirty="0"/>
          </a:p>
        </p:txBody>
      </p:sp>
      <p:sp>
        <p:nvSpPr>
          <p:cNvPr id="16" name="文本框 15"/>
          <p:cNvSpPr txBox="1"/>
          <p:nvPr/>
        </p:nvSpPr>
        <p:spPr>
          <a:xfrm>
            <a:off x="1712794" y="805207"/>
            <a:ext cx="34324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1" lang="zh-CN" altLang="en-US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拟邀</a:t>
            </a:r>
            <a:r>
              <a:rPr kumimoji="1" lang="zh-CN" altLang="en-US" sz="1800" b="1" dirty="0">
                <a:solidFill>
                  <a:schemeClr val="accent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专家团队</a:t>
            </a:r>
            <a:endParaRPr lang="zh-CN" altLang="en-US" dirty="0"/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378243" y="1377491"/>
          <a:ext cx="6101514" cy="8361483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803365"/>
                <a:gridCol w="5298149"/>
              </a:tblGrid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王帅国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清华大学在线教育中心主任、教育部在线教育研究中心秘书长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孙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   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华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北京大学教师教学发展中心主任、中国埃德加•斯诺研究中心主任，教授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en-US" b="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何  静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zh-CN" altLang="en-US" b="0" dirty="0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北京航空航天大学高研院助理教授，清华大学新闻学院博士后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李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   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楠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清华大学环境学院生态环境人工智能研究中心副主任、副研究员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杨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   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航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清华大学环境学院徐明教授团队博士后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贾积有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北京大学教育学院教育技术系主任、教授、博士生导师；北京大学教育信息化国际研究中心主任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陶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   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乾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中国政法大学教授、博士生导师，中国政法大学知识产权创新与竞争研究中心主任，法律硕士学院私法研究所所长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魏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   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斌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清华大学物理系副教授</a:t>
                      </a:r>
                      <a:r>
                        <a:rPr lang="zh-CN" altLang="en-US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，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承担本科生 “基础物理学”和“大学物理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A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”课程教学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卢晓云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西安交通大学生命学院教授，博士生导师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于歆杰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清华大学教授，电机系党委书记</a:t>
                      </a:r>
                      <a:r>
                        <a:rPr lang="zh-CN" altLang="en-US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，清华大学首批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AI</a:t>
                      </a:r>
                      <a:r>
                        <a:rPr lang="zh-CN" altLang="en-US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课“电路原理”授课教师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严斌宇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四川大学计算机学院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(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软件学院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)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副院长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张</a:t>
                      </a:r>
                      <a:r>
                        <a:rPr lang="en-US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   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昕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清华大学建筑学院党委副书记</a:t>
                      </a:r>
                      <a:r>
                        <a:rPr lang="zh-CN" altLang="en-US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，</a:t>
                      </a:r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清华大学建筑学院长聘教授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  <a:tr h="643191">
                <a:tc>
                  <a:txBody>
                    <a:bodyPr/>
                    <a:lstStyle/>
                    <a:p>
                      <a:pPr algn="ctr"/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金蕾莉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CN" altLang="zh-CN" sz="1350" b="0" kern="1200" dirty="0">
                          <a:solidFill>
                            <a:schemeClr val="tx1"/>
                          </a:solidFill>
                          <a:effectLst/>
                          <a:latin typeface="华文楷体" panose="02010600040101010101" pitchFamily="2" charset="-122"/>
                          <a:ea typeface="华文楷体" panose="02010600040101010101" pitchFamily="2" charset="-122"/>
                          <a:cs typeface="+mn-cs"/>
                        </a:rPr>
                        <a:t>清华大学学生职业发展指导中心副主任，副教授</a:t>
                      </a:r>
                      <a:endParaRPr lang="zh-CN" altLang="en-US" b="0" dirty="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图片 61"/>
          <p:cNvPicPr>
            <a:picLocks noChangeAspect="1"/>
          </p:cNvPicPr>
          <p:nvPr/>
        </p:nvPicPr>
        <p:blipFill>
          <a:blip r:embed="rId1"/>
          <a:srcRect b="51036"/>
          <a:stretch>
            <a:fillRect/>
          </a:stretch>
        </p:blipFill>
        <p:spPr>
          <a:xfrm>
            <a:off x="770248" y="3614109"/>
            <a:ext cx="5273497" cy="19821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795" y="5595349"/>
            <a:ext cx="5276949" cy="2201265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222726" y="981009"/>
            <a:ext cx="6453213" cy="1475690"/>
            <a:chOff x="-7049614" y="611489"/>
            <a:chExt cx="6453213" cy="1475690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7049614" y="611489"/>
              <a:ext cx="6453213" cy="2888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rcRect l="7399" r="8141"/>
            <a:stretch>
              <a:fillRect/>
            </a:stretch>
          </p:blipFill>
          <p:spPr>
            <a:xfrm>
              <a:off x="-7049614" y="900337"/>
              <a:ext cx="6453213" cy="11868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sp>
        <p:nvSpPr>
          <p:cNvPr id="26" name="文本框 25"/>
          <p:cNvSpPr txBox="1"/>
          <p:nvPr/>
        </p:nvSpPr>
        <p:spPr>
          <a:xfrm>
            <a:off x="222726" y="2694371"/>
            <a:ext cx="6456714" cy="737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1. 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学校采用</a:t>
            </a:r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自主报名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方式，请老师先完成身份绑定</a:t>
            </a:r>
            <a:r>
              <a:rPr lang="zh-CN" altLang="en-US" sz="14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①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，再登录本校教师发展平台网址（详见学校通知），在首页点击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去报名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】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（图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）</a:t>
            </a:r>
            <a:endParaRPr lang="en-US" altLang="zh-CN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圆角矩形 21"/>
          <p:cNvSpPr/>
          <p:nvPr/>
        </p:nvSpPr>
        <p:spPr>
          <a:xfrm>
            <a:off x="195146" y="580673"/>
            <a:ext cx="2159434" cy="143595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174825" y="324158"/>
            <a:ext cx="63301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、报名选课：老师如何在首页自主报名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702276" y="1261069"/>
            <a:ext cx="2029530" cy="587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培训班</a:t>
            </a:r>
            <a:endParaRPr lang="en-US" altLang="zh-CN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报名入口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5204601" y="1849576"/>
            <a:ext cx="1003257" cy="40032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文本框 28"/>
          <p:cNvSpPr txBox="1"/>
          <p:nvPr/>
        </p:nvSpPr>
        <p:spPr>
          <a:xfrm>
            <a:off x="355296" y="7916268"/>
            <a:ext cx="6188072" cy="737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1400" dirty="0">
                <a:latin typeface="Arial" panose="020B0604020202020204" pitchFamily="34" charset="0"/>
                <a:ea typeface="微软雅黑" panose="020B0503020204020204" pitchFamily="34" charset="-122"/>
              </a:rPr>
              <a:t>2.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点击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去报名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】 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进入项目详情页，可以看到项目介绍、学习要求和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13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门课程卡片。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pic>
        <p:nvPicPr>
          <p:cNvPr id="34" name="图片 33" descr="图标&#10;&#10;描述已自动生成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2801" y="2013599"/>
            <a:ext cx="444249" cy="418944"/>
          </a:xfrm>
          <a:prstGeom prst="rect">
            <a:avLst/>
          </a:prstGeom>
        </p:spPr>
      </p:pic>
      <p:sp>
        <p:nvSpPr>
          <p:cNvPr id="37" name="文本框 36"/>
          <p:cNvSpPr txBox="1"/>
          <p:nvPr/>
        </p:nvSpPr>
        <p:spPr>
          <a:xfrm>
            <a:off x="368155" y="9209577"/>
            <a:ext cx="6251133" cy="492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  <a:spcBef>
                <a:spcPts val="1200"/>
              </a:spcBef>
            </a:pPr>
            <a:r>
              <a:rPr lang="zh-CN" altLang="en-US" sz="1050" b="1" dirty="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① 温馨提示：报名参与直播需提前完成平台身份绑定！未完成绑定的老师，点击</a:t>
            </a:r>
            <a:r>
              <a:rPr lang="en-US" altLang="zh-CN" sz="1050" b="1" dirty="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【</a:t>
            </a:r>
            <a:r>
              <a:rPr lang="zh-CN" altLang="en-US" sz="1050" b="1" dirty="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登录</a:t>
            </a:r>
            <a:r>
              <a:rPr lang="en-US" altLang="zh-CN" sz="1050" b="1" dirty="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】</a:t>
            </a:r>
            <a:r>
              <a:rPr lang="zh-CN" altLang="en-US" sz="1050" b="1" dirty="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或</a:t>
            </a:r>
            <a:r>
              <a:rPr lang="en-US" altLang="zh-CN" sz="1050" b="1" dirty="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【</a:t>
            </a:r>
            <a:r>
              <a:rPr lang="zh-CN" altLang="en-US" sz="1050" b="1" dirty="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去报名</a:t>
            </a:r>
            <a:r>
              <a:rPr lang="en-US" altLang="zh-CN" sz="1050" b="1" dirty="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】</a:t>
            </a:r>
            <a:r>
              <a:rPr lang="zh-CN" altLang="en-US" sz="1050" b="1" dirty="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会提示“进行身份认证”，身份认证方式详见平台学员手册或联系我们。</a:t>
            </a:r>
            <a:endParaRPr lang="zh-CN" altLang="en-US" sz="1050" b="1" dirty="0">
              <a:solidFill>
                <a:srgbClr val="FF0000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5505086" y="7327111"/>
            <a:ext cx="586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图 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2</a:t>
            </a:r>
            <a:endParaRPr lang="zh-CN" altLang="en-US" sz="1400" b="1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5497946" y="6547667"/>
            <a:ext cx="995933" cy="328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课程封面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5341623" y="6417271"/>
            <a:ext cx="129512" cy="25658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 flipV="1">
            <a:off x="5337475" y="6797158"/>
            <a:ext cx="138740" cy="24795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>
            <a:off x="3846492" y="5600024"/>
            <a:ext cx="1706851" cy="328551"/>
            <a:chOff x="3805852" y="5596232"/>
            <a:chExt cx="1706851" cy="328551"/>
          </a:xfrm>
        </p:grpSpPr>
        <p:sp>
          <p:nvSpPr>
            <p:cNvPr id="32" name="文本框 31"/>
            <p:cNvSpPr txBox="1"/>
            <p:nvPr/>
          </p:nvSpPr>
          <p:spPr>
            <a:xfrm>
              <a:off x="3950995" y="5596232"/>
              <a:ext cx="1561708" cy="3285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zh-CN" altLang="en-US" sz="1400" b="1" dirty="0">
                  <a:solidFill>
                    <a:srgbClr val="FF0000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“选修”“必修”</a:t>
              </a:r>
              <a:endPara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cxnSp>
          <p:nvCxnSpPr>
            <p:cNvPr id="47" name="直接连接符 46"/>
            <p:cNvCxnSpPr/>
            <p:nvPr/>
          </p:nvCxnSpPr>
          <p:spPr>
            <a:xfrm flipH="1">
              <a:off x="3805852" y="5760507"/>
              <a:ext cx="290286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文本框 50"/>
          <p:cNvSpPr txBox="1"/>
          <p:nvPr/>
        </p:nvSpPr>
        <p:spPr>
          <a:xfrm>
            <a:off x="5593904" y="5244672"/>
            <a:ext cx="949464" cy="328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确认报名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56" name="直接连接符 55"/>
          <p:cNvCxnSpPr/>
          <p:nvPr/>
        </p:nvCxnSpPr>
        <p:spPr>
          <a:xfrm flipH="1">
            <a:off x="5306374" y="5421830"/>
            <a:ext cx="290286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文本框 52"/>
          <p:cNvSpPr txBox="1"/>
          <p:nvPr/>
        </p:nvSpPr>
        <p:spPr>
          <a:xfrm>
            <a:off x="6182706" y="2163367"/>
            <a:ext cx="586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图 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</a:t>
            </a:r>
            <a:endParaRPr lang="zh-CN" altLang="en-US" sz="1400" b="1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368415" y="9629140"/>
            <a:ext cx="489585" cy="27686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noAutofit/>
          </a:bodyPr>
          <a:lstStyle/>
          <a:p>
            <a:pPr algn="r"/>
            <a:r>
              <a:rPr kumimoji="1" lang="en-US" altLang="zh-CN" sz="1200" dirty="0">
                <a:latin typeface="Arial" panose="020B0604020202020204" pitchFamily="34" charset="0"/>
                <a:ea typeface="微软雅黑" panose="020B0503020204020204" pitchFamily="34" charset="-122"/>
              </a:rPr>
              <a:t>P4</a:t>
            </a:r>
            <a:endParaRPr kumimoji="1" lang="zh-CN" altLang="en-US" sz="1200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rcRect b="90724"/>
          <a:stretch>
            <a:fillRect/>
          </a:stretch>
        </p:blipFill>
        <p:spPr>
          <a:xfrm>
            <a:off x="248126" y="957569"/>
            <a:ext cx="6188072" cy="236141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l="21290"/>
          <a:stretch>
            <a:fillRect/>
          </a:stretch>
        </p:blipFill>
        <p:spPr>
          <a:xfrm>
            <a:off x="1077482" y="1233996"/>
            <a:ext cx="4666944" cy="2473372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18" y="4475608"/>
            <a:ext cx="6188072" cy="4054753"/>
          </a:xfrm>
          <a:prstGeom prst="rect">
            <a:avLst/>
          </a:prstGeom>
        </p:spPr>
      </p:pic>
      <p:sp>
        <p:nvSpPr>
          <p:cNvPr id="26" name="文本框 25"/>
          <p:cNvSpPr txBox="1"/>
          <p:nvPr/>
        </p:nvSpPr>
        <p:spPr>
          <a:xfrm>
            <a:off x="248126" y="3617234"/>
            <a:ext cx="6456714" cy="7444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1. 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在</a:t>
            </a: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选修课</a:t>
            </a: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】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标签下可以看到所有选修课，点击课程卡片，如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“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【5.22</a:t>
            </a:r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直播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人工智能融入高等教育教学和教师发展的思考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”（图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3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）</a:t>
            </a:r>
            <a:endParaRPr lang="en-US" altLang="zh-CN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63" name="文本框 62"/>
          <p:cNvSpPr txBox="1"/>
          <p:nvPr/>
        </p:nvSpPr>
        <p:spPr>
          <a:xfrm>
            <a:off x="6493879" y="9629001"/>
            <a:ext cx="364121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kumimoji="1" lang="en-US" altLang="zh-CN" sz="1200" dirty="0"/>
              <a:t>P5</a:t>
            </a:r>
            <a:endParaRPr kumimoji="1" lang="zh-CN" altLang="en-US" sz="1200" dirty="0"/>
          </a:p>
        </p:txBody>
      </p:sp>
      <p:sp>
        <p:nvSpPr>
          <p:cNvPr id="2" name="圆角矩形 21"/>
          <p:cNvSpPr/>
          <p:nvPr/>
        </p:nvSpPr>
        <p:spPr>
          <a:xfrm>
            <a:off x="195146" y="580673"/>
            <a:ext cx="2159434" cy="143595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174825" y="324158"/>
            <a:ext cx="63301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、报名选课：老师如何完成“选修课”选课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311906" y="5729554"/>
            <a:ext cx="1766048" cy="328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点击</a:t>
            </a:r>
            <a:r>
              <a:rPr lang="en-US" altLang="zh-CN" sz="14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14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选课</a:t>
            </a:r>
            <a:r>
              <a:rPr lang="en-US" altLang="zh-CN" sz="14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】</a:t>
            </a:r>
            <a:r>
              <a:rPr lang="zh-CN" altLang="en-US" sz="14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按钮</a:t>
            </a:r>
            <a:endParaRPr lang="zh-CN" altLang="en-US" sz="1400" b="1" dirty="0">
              <a:solidFill>
                <a:schemeClr val="bg1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3935568" y="1549370"/>
            <a:ext cx="1221113" cy="991847"/>
          </a:xfrm>
          <a:prstGeom prst="rect">
            <a:avLst/>
          </a:prstGeom>
          <a:solidFill>
            <a:srgbClr val="C00000">
              <a:alpha val="20000"/>
            </a:srgb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6" name="图片 15" descr="图标&#10;&#10;描述已自动生成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8552" y="2334887"/>
            <a:ext cx="444249" cy="418944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5156682" y="3195518"/>
            <a:ext cx="586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图 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3</a:t>
            </a:r>
            <a:endParaRPr lang="zh-CN" altLang="en-US" sz="1400" b="1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grpSp>
        <p:nvGrpSpPr>
          <p:cNvPr id="42" name="组合 41"/>
          <p:cNvGrpSpPr/>
          <p:nvPr/>
        </p:nvGrpSpPr>
        <p:grpSpPr>
          <a:xfrm>
            <a:off x="3365621" y="1228193"/>
            <a:ext cx="3329624" cy="328551"/>
            <a:chOff x="3062708" y="1409272"/>
            <a:chExt cx="3329624" cy="328551"/>
          </a:xfrm>
        </p:grpSpPr>
        <p:sp>
          <p:nvSpPr>
            <p:cNvPr id="22" name="文本框 21"/>
            <p:cNvSpPr txBox="1"/>
            <p:nvPr/>
          </p:nvSpPr>
          <p:spPr>
            <a:xfrm>
              <a:off x="3350237" y="1409272"/>
              <a:ext cx="3042095" cy="3285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zh-CN" altLang="en-US" sz="1400" b="1" dirty="0">
                  <a:solidFill>
                    <a:srgbClr val="FF0000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点击</a:t>
              </a:r>
              <a:r>
                <a:rPr lang="en-US" altLang="zh-CN" sz="1400" b="1" dirty="0">
                  <a:solidFill>
                    <a:srgbClr val="FF0000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【</a:t>
              </a:r>
              <a:r>
                <a:rPr lang="zh-CN" altLang="en-US" sz="1400" b="1" dirty="0">
                  <a:solidFill>
                    <a:srgbClr val="FF0000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选修课</a:t>
              </a:r>
              <a:r>
                <a:rPr lang="en-US" altLang="zh-CN" sz="1400" b="1" dirty="0">
                  <a:solidFill>
                    <a:srgbClr val="FF0000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】</a:t>
              </a:r>
              <a:r>
                <a:rPr lang="zh-CN" altLang="en-US" sz="1400" b="1" dirty="0">
                  <a:solidFill>
                    <a:srgbClr val="FF0000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标签</a:t>
              </a:r>
              <a:endPara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cxnSp>
          <p:nvCxnSpPr>
            <p:cNvPr id="27" name="直接连接符 26"/>
            <p:cNvCxnSpPr/>
            <p:nvPr/>
          </p:nvCxnSpPr>
          <p:spPr>
            <a:xfrm flipH="1">
              <a:off x="3062708" y="1586430"/>
              <a:ext cx="290286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矩形 27"/>
          <p:cNvSpPr/>
          <p:nvPr/>
        </p:nvSpPr>
        <p:spPr>
          <a:xfrm>
            <a:off x="4509789" y="6357924"/>
            <a:ext cx="1407298" cy="32855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9" name="箭头: 下 38"/>
          <p:cNvSpPr/>
          <p:nvPr/>
        </p:nvSpPr>
        <p:spPr>
          <a:xfrm>
            <a:off x="5092059" y="6102844"/>
            <a:ext cx="205742" cy="328551"/>
          </a:xfrm>
          <a:prstGeom prst="downArrow">
            <a:avLst/>
          </a:prstGeom>
          <a:solidFill>
            <a:srgbClr val="FF0000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/>
        </p:nvSpPr>
        <p:spPr>
          <a:xfrm>
            <a:off x="401286" y="8490075"/>
            <a:ext cx="6456714" cy="7875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2. 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进入课程详情页，点击</a:t>
            </a: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选课</a:t>
            </a: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】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按钮完成选课，系统提示“选课成功”，选课按钮变为“去学习”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（图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4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）</a:t>
            </a:r>
            <a:endParaRPr lang="en-US" altLang="zh-CN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5850079" y="8182298"/>
            <a:ext cx="586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图 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4</a:t>
            </a:r>
            <a:endParaRPr lang="zh-CN" altLang="en-US" sz="1400" b="1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文本框 62"/>
          <p:cNvSpPr txBox="1"/>
          <p:nvPr/>
        </p:nvSpPr>
        <p:spPr>
          <a:xfrm>
            <a:off x="6493879" y="9629001"/>
            <a:ext cx="364121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kumimoji="1" lang="en-US" altLang="zh-CN" sz="1200" dirty="0"/>
              <a:t>P6</a:t>
            </a:r>
            <a:endParaRPr kumimoji="1" lang="zh-CN" altLang="en-US" sz="1200" dirty="0"/>
          </a:p>
        </p:txBody>
      </p:sp>
      <p:sp>
        <p:nvSpPr>
          <p:cNvPr id="2" name="圆角矩形 21"/>
          <p:cNvSpPr/>
          <p:nvPr/>
        </p:nvSpPr>
        <p:spPr>
          <a:xfrm>
            <a:off x="195146" y="580673"/>
            <a:ext cx="2159434" cy="143595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33" name="文本框 32"/>
          <p:cNvSpPr txBox="1"/>
          <p:nvPr/>
        </p:nvSpPr>
        <p:spPr>
          <a:xfrm>
            <a:off x="174825" y="324158"/>
            <a:ext cx="63301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、进入培训班：</a:t>
            </a:r>
            <a:r>
              <a:rPr kumimoji="1"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查看课程和成绩（网页端）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682" y="903667"/>
            <a:ext cx="6014097" cy="27613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t="19375" r="-717" b="13973"/>
          <a:stretch>
            <a:fillRect/>
          </a:stretch>
        </p:blipFill>
        <p:spPr>
          <a:xfrm>
            <a:off x="4900558" y="921959"/>
            <a:ext cx="1216608" cy="273807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5221671" y="848587"/>
            <a:ext cx="878563" cy="4001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4935686" y="296456"/>
            <a:ext cx="1733380" cy="328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①点击</a:t>
            </a:r>
            <a:r>
              <a:rPr lang="en-US" altLang="zh-CN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进入平台</a:t>
            </a:r>
            <a:r>
              <a:rPr lang="en-US" altLang="zh-CN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】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5693592" y="620486"/>
            <a:ext cx="0" cy="16974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451" y="2418714"/>
            <a:ext cx="5804003" cy="26799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文本框 19"/>
          <p:cNvSpPr txBox="1"/>
          <p:nvPr/>
        </p:nvSpPr>
        <p:spPr>
          <a:xfrm>
            <a:off x="38784" y="1903294"/>
            <a:ext cx="650674" cy="1362681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②</a:t>
            </a:r>
            <a:endParaRPr lang="en-US" altLang="zh-CN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点击</a:t>
            </a:r>
            <a:r>
              <a:rPr lang="en-US" altLang="zh-CN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Logo</a:t>
            </a: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返回首页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676276" y="2342515"/>
            <a:ext cx="353060" cy="35306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7" name="图片 26"/>
          <p:cNvPicPr>
            <a:picLocks noChangeAspect="1"/>
          </p:cNvPicPr>
          <p:nvPr/>
        </p:nvPicPr>
        <p:blipFill>
          <a:blip r:embed="rId4"/>
          <a:srcRect t="19216" r="16385" b="18580"/>
          <a:stretch>
            <a:fillRect/>
          </a:stretch>
        </p:blipFill>
        <p:spPr>
          <a:xfrm>
            <a:off x="2155142" y="3240200"/>
            <a:ext cx="2769240" cy="394170"/>
          </a:xfrm>
          <a:prstGeom prst="rect">
            <a:avLst/>
          </a:prstGeom>
        </p:spPr>
      </p:pic>
      <p:sp>
        <p:nvSpPr>
          <p:cNvPr id="29" name="矩形 28"/>
          <p:cNvSpPr/>
          <p:nvPr/>
        </p:nvSpPr>
        <p:spPr>
          <a:xfrm>
            <a:off x="2142872" y="3180250"/>
            <a:ext cx="4313961" cy="8427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" name="文本框 30"/>
          <p:cNvSpPr txBox="1"/>
          <p:nvPr/>
        </p:nvSpPr>
        <p:spPr>
          <a:xfrm>
            <a:off x="292559" y="5237064"/>
            <a:ext cx="6455481" cy="1992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1.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在首页点击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进入平台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】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可进入培训平台后台（图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5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）</a:t>
            </a:r>
            <a:endParaRPr lang="en-US" altLang="zh-CN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2.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点击左上角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Logo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图标可返回门户首页（图 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6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）</a:t>
            </a:r>
            <a:endParaRPr lang="en-US" altLang="zh-CN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3.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已报名的老师可以在“我参加的培训”页面看到本次培训项目（图 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6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）</a:t>
            </a:r>
            <a:endParaRPr lang="en-US" altLang="zh-CN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4.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完成培训考核要求后，右侧“徽章”会被点亮（图 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6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）</a:t>
            </a:r>
            <a:endParaRPr lang="en-US" altLang="zh-CN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5.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点击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去选课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】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进入选课页面（图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7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）</a:t>
            </a:r>
            <a:endParaRPr lang="en-US" altLang="zh-CN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6.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点击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进入培训班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】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进入培训课程页面（图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8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）</a:t>
            </a:r>
            <a:endParaRPr lang="en-US" altLang="zh-CN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pic>
        <p:nvPicPr>
          <p:cNvPr id="34" name="图片 3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1185" y="3243100"/>
            <a:ext cx="724719" cy="623414"/>
          </a:xfrm>
          <a:prstGeom prst="rect">
            <a:avLst/>
          </a:prstGeom>
        </p:spPr>
      </p:pic>
      <p:pic>
        <p:nvPicPr>
          <p:cNvPr id="37" name="图片 3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3288" y="3710569"/>
            <a:ext cx="541458" cy="225161"/>
          </a:xfrm>
          <a:prstGeom prst="rect">
            <a:avLst/>
          </a:prstGeom>
        </p:spPr>
      </p:pic>
      <p:pic>
        <p:nvPicPr>
          <p:cNvPr id="39" name="图片 3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8053" y="3718489"/>
            <a:ext cx="676408" cy="217241"/>
          </a:xfrm>
          <a:prstGeom prst="rect">
            <a:avLst/>
          </a:prstGeom>
        </p:spPr>
      </p:pic>
      <p:sp>
        <p:nvSpPr>
          <p:cNvPr id="40" name="文本框 39"/>
          <p:cNvSpPr txBox="1"/>
          <p:nvPr/>
        </p:nvSpPr>
        <p:spPr>
          <a:xfrm>
            <a:off x="2172815" y="3136168"/>
            <a:ext cx="285832" cy="328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③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5453952" y="3365396"/>
            <a:ext cx="285832" cy="328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④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47" name="文本框 46"/>
          <p:cNvSpPr txBox="1"/>
          <p:nvPr/>
        </p:nvSpPr>
        <p:spPr>
          <a:xfrm>
            <a:off x="2169874" y="3626822"/>
            <a:ext cx="285832" cy="328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⑤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5720078" y="2060749"/>
            <a:ext cx="586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图 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5</a:t>
            </a:r>
            <a:endParaRPr lang="zh-CN" altLang="en-US" sz="1400" b="1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4339701" y="3627048"/>
            <a:ext cx="285832" cy="328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⑥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pic>
        <p:nvPicPr>
          <p:cNvPr id="55" name="图片 54" descr="图形用户界面, 文本, 应用程序, 电子邮件&#10;&#10;描述已自动生成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7675" y="7268812"/>
            <a:ext cx="3471936" cy="15730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7" name="图片 5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4800" y="7486186"/>
            <a:ext cx="3820629" cy="17632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8" name="文本框 57"/>
          <p:cNvSpPr txBox="1"/>
          <p:nvPr/>
        </p:nvSpPr>
        <p:spPr>
          <a:xfrm>
            <a:off x="6025362" y="4791782"/>
            <a:ext cx="586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图 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6</a:t>
            </a:r>
            <a:endParaRPr lang="zh-CN" altLang="en-US" sz="1400" b="1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13928" y="8547911"/>
            <a:ext cx="586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图 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7</a:t>
            </a:r>
            <a:endParaRPr lang="zh-CN" altLang="en-US" sz="1400" b="1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59" name="文本框 58"/>
          <p:cNvSpPr txBox="1"/>
          <p:nvPr/>
        </p:nvSpPr>
        <p:spPr>
          <a:xfrm>
            <a:off x="2754022" y="8947389"/>
            <a:ext cx="586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图 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8</a:t>
            </a:r>
            <a:endParaRPr lang="zh-CN" altLang="en-US" sz="1400" b="1" dirty="0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60" name="矩形 59"/>
          <p:cNvSpPr/>
          <p:nvPr/>
        </p:nvSpPr>
        <p:spPr>
          <a:xfrm>
            <a:off x="914783" y="7657102"/>
            <a:ext cx="1513400" cy="119595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1" name="文本框 60"/>
          <p:cNvSpPr txBox="1"/>
          <p:nvPr/>
        </p:nvSpPr>
        <p:spPr>
          <a:xfrm>
            <a:off x="1577936" y="7884962"/>
            <a:ext cx="773348" cy="587084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点击</a:t>
            </a:r>
            <a:endParaRPr lang="en-US" altLang="zh-CN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选课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2813820" y="7588676"/>
            <a:ext cx="653280" cy="64604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4" name="文本框 63"/>
          <p:cNvSpPr txBox="1"/>
          <p:nvPr/>
        </p:nvSpPr>
        <p:spPr>
          <a:xfrm>
            <a:off x="2762878" y="8279037"/>
            <a:ext cx="773348" cy="587084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选课</a:t>
            </a:r>
            <a:endParaRPr lang="en-US" altLang="zh-CN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要求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67" name="矩形 66"/>
          <p:cNvSpPr/>
          <p:nvPr/>
        </p:nvSpPr>
        <p:spPr>
          <a:xfrm>
            <a:off x="3550011" y="8440843"/>
            <a:ext cx="2806916" cy="80715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8" name="文本框 67"/>
          <p:cNvSpPr txBox="1"/>
          <p:nvPr/>
        </p:nvSpPr>
        <p:spPr>
          <a:xfrm>
            <a:off x="4012936" y="8701845"/>
            <a:ext cx="2098151" cy="328551"/>
          </a:xfrm>
          <a:prstGeom prst="rect">
            <a:avLst/>
          </a:prstGeom>
          <a:solidFill>
            <a:srgbClr val="FFFFFF">
              <a:alpha val="50196"/>
            </a:srgbClr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zh-CN" altLang="en-US" sz="14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已选课程列表</a:t>
            </a:r>
            <a:endParaRPr lang="zh-CN" altLang="en-US" sz="1400" b="1" dirty="0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70" name="文本框 69"/>
          <p:cNvSpPr txBox="1"/>
          <p:nvPr/>
        </p:nvSpPr>
        <p:spPr>
          <a:xfrm>
            <a:off x="261821" y="9428088"/>
            <a:ext cx="7686674" cy="3810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注：直播课程开始之前系统会提示“直播未开始”直播课时间详见日程安排表</a:t>
            </a:r>
            <a:endParaRPr lang="zh-CN" altLang="en-US" sz="1400" dirty="0"/>
          </a:p>
        </p:txBody>
      </p:sp>
      <p:pic>
        <p:nvPicPr>
          <p:cNvPr id="73" name="图片 7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92076" y="7633086"/>
            <a:ext cx="2887221" cy="779789"/>
          </a:xfrm>
          <a:prstGeom prst="rect">
            <a:avLst/>
          </a:prstGeom>
        </p:spPr>
      </p:pic>
      <p:grpSp>
        <p:nvGrpSpPr>
          <p:cNvPr id="71" name="组合 70"/>
          <p:cNvGrpSpPr/>
          <p:nvPr/>
        </p:nvGrpSpPr>
        <p:grpSpPr>
          <a:xfrm>
            <a:off x="3552548" y="7672523"/>
            <a:ext cx="2806916" cy="646045"/>
            <a:chOff x="3537381" y="7681483"/>
            <a:chExt cx="2806916" cy="646045"/>
          </a:xfrm>
        </p:grpSpPr>
        <p:sp>
          <p:nvSpPr>
            <p:cNvPr id="65" name="矩形 64"/>
            <p:cNvSpPr/>
            <p:nvPr/>
          </p:nvSpPr>
          <p:spPr>
            <a:xfrm>
              <a:off x="3537381" y="7681483"/>
              <a:ext cx="2806916" cy="646045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6" name="文本框 65"/>
            <p:cNvSpPr txBox="1"/>
            <p:nvPr/>
          </p:nvSpPr>
          <p:spPr>
            <a:xfrm>
              <a:off x="5206504" y="7756383"/>
              <a:ext cx="1066406" cy="516423"/>
            </a:xfrm>
            <a:prstGeom prst="rect">
              <a:avLst/>
            </a:prstGeom>
            <a:solidFill>
              <a:srgbClr val="FFFFFF">
                <a:alpha val="50196"/>
              </a:srgbClr>
            </a:solidFill>
          </p:spPr>
          <p:txBody>
            <a:bodyPr wrap="square" rtlCol="0">
              <a:spAutoFit/>
            </a:bodyPr>
            <a:lstStyle/>
            <a:p>
              <a:pPr algn="r">
                <a:lnSpc>
                  <a:spcPct val="120000"/>
                </a:lnSpc>
              </a:pPr>
              <a:r>
                <a:rPr lang="zh-CN" altLang="en-US" sz="1200" b="1" dirty="0">
                  <a:solidFill>
                    <a:srgbClr val="FF0000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学习进度</a:t>
              </a:r>
              <a:endParaRPr lang="en-US" altLang="zh-CN" sz="12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  <a:p>
              <a:pPr algn="r">
                <a:lnSpc>
                  <a:spcPct val="120000"/>
                </a:lnSpc>
              </a:pPr>
              <a:r>
                <a:rPr lang="zh-CN" altLang="en-US" sz="1200" b="1" dirty="0">
                  <a:solidFill>
                    <a:srgbClr val="FF0000"/>
                  </a:solidFill>
                  <a:latin typeface="Arial" panose="020B0604020202020204" pitchFamily="34" charset="0"/>
                  <a:ea typeface="微软雅黑" panose="020B0503020204020204" pitchFamily="34" charset="-122"/>
                </a:rPr>
                <a:t>与达标情况</a:t>
              </a:r>
              <a:endParaRPr lang="zh-CN" altLang="en-US" sz="1200" b="1" dirty="0">
                <a:solidFill>
                  <a:srgbClr val="FF0000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195146" y="1084258"/>
            <a:ext cx="6467708" cy="6233694"/>
          </a:xfrm>
          <a:prstGeom prst="rect">
            <a:avLst/>
          </a:prstGeom>
          <a:solidFill>
            <a:srgbClr val="F1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/>
        </p:nvSpPr>
        <p:spPr>
          <a:xfrm>
            <a:off x="6493879" y="9629001"/>
            <a:ext cx="364121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kumimoji="1" lang="en-US" altLang="zh-CN" sz="1200" dirty="0"/>
              <a:t>P7</a:t>
            </a:r>
            <a:endParaRPr kumimoji="1" lang="zh-CN" altLang="en-US" sz="1200" dirty="0"/>
          </a:p>
        </p:txBody>
      </p:sp>
      <p:sp>
        <p:nvSpPr>
          <p:cNvPr id="9" name="文本框 8"/>
          <p:cNvSpPr txBox="1"/>
          <p:nvPr/>
        </p:nvSpPr>
        <p:spPr>
          <a:xfrm>
            <a:off x="295849" y="1440443"/>
            <a:ext cx="2781733" cy="53105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30000"/>
              </a:lnSpc>
              <a:spcBef>
                <a:spcPts val="600"/>
              </a:spcBef>
            </a:pPr>
            <a:r>
              <a:rPr lang="zh-CN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报名完成后</a:t>
            </a: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30000"/>
              </a:lnSpc>
              <a:spcBef>
                <a:spcPts val="600"/>
              </a:spcBef>
            </a:pPr>
            <a:r>
              <a:rPr lang="zh-CN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请老师们进入</a:t>
            </a:r>
            <a:r>
              <a:rPr lang="en-US" altLang="zh-CN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长江雨课堂</a:t>
            </a:r>
            <a:r>
              <a:rPr lang="en-US" altLang="zh-CN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微信小程序</a:t>
            </a:r>
            <a:r>
              <a:rPr lang="en-US" altLang="zh-CN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公众号（图</a:t>
            </a:r>
            <a:r>
              <a:rPr lang="en-US" altLang="zh-CN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CN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30000"/>
              </a:lnSpc>
              <a:spcBef>
                <a:spcPts val="600"/>
              </a:spcBef>
            </a:pPr>
            <a:r>
              <a:rPr lang="zh-CN" altLang="en-US" sz="14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具体以您平台服务器为准*</a:t>
            </a:r>
            <a:endParaRPr lang="en-US" altLang="zh-CN" sz="14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30000"/>
              </a:lnSpc>
              <a:spcBef>
                <a:spcPts val="600"/>
              </a:spcBef>
            </a:pP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30000"/>
              </a:lnSpc>
              <a:spcBef>
                <a:spcPts val="600"/>
              </a:spcBef>
            </a:pPr>
            <a:r>
              <a:rPr lang="zh-CN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在“我听的课”中可以看到您的选课信息</a:t>
            </a: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30000"/>
              </a:lnSpc>
              <a:spcBef>
                <a:spcPts val="600"/>
              </a:spcBef>
            </a:pP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30000"/>
              </a:lnSpc>
              <a:spcBef>
                <a:spcPts val="600"/>
              </a:spcBef>
            </a:pPr>
            <a:r>
              <a:rPr lang="zh-CN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在直播时段，您可以通过手机或电脑参与课程</a:t>
            </a: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30000"/>
              </a:lnSpc>
              <a:spcBef>
                <a:spcPts val="600"/>
              </a:spcBef>
            </a:pP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圆角矩形 21"/>
          <p:cNvSpPr/>
          <p:nvPr/>
        </p:nvSpPr>
        <p:spPr>
          <a:xfrm>
            <a:off x="195146" y="580673"/>
            <a:ext cx="2159434" cy="143595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174825" y="324158"/>
            <a:ext cx="60191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、进入培训班：查看课程和成绩（手机端）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3222689" y="764522"/>
            <a:ext cx="3440165" cy="6863699"/>
            <a:chOff x="3331862" y="281551"/>
            <a:chExt cx="3182337" cy="6623977"/>
          </a:xfrm>
        </p:grpSpPr>
        <p:pic>
          <p:nvPicPr>
            <p:cNvPr id="8" name="图片 7" descr="图形用户界面, 应用程序, 网站&#10;&#10;描述已自动生成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331862" y="281551"/>
              <a:ext cx="3182337" cy="66239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 rotWithShape="1">
            <a:blip r:embed="rId2"/>
            <a:srcRect l="32919" t="34569" r="26477"/>
            <a:stretch>
              <a:fillRect/>
            </a:stretch>
          </p:blipFill>
          <p:spPr>
            <a:xfrm>
              <a:off x="4231227" y="462121"/>
              <a:ext cx="1292166" cy="410867"/>
            </a:xfrm>
            <a:prstGeom prst="rect">
              <a:avLst/>
            </a:prstGeom>
          </p:spPr>
        </p:pic>
      </p:grpSp>
      <p:pic>
        <p:nvPicPr>
          <p:cNvPr id="23" name="图片 22" descr="图形用户界面, 应用程序&#10;&#10;描述已自动生成"/>
          <p:cNvPicPr>
            <a:picLocks noChangeAspect="1"/>
          </p:cNvPicPr>
          <p:nvPr/>
        </p:nvPicPr>
        <p:blipFill rotWithShape="1">
          <a:blip r:embed="rId3"/>
          <a:srcRect l="1558" t="13589" r="59836" b="79590"/>
          <a:stretch>
            <a:fillRect/>
          </a:stretch>
        </p:blipFill>
        <p:spPr>
          <a:xfrm>
            <a:off x="2354848" y="8061776"/>
            <a:ext cx="2412704" cy="879150"/>
          </a:xfrm>
          <a:prstGeom prst="rect">
            <a:avLst/>
          </a:prstGeom>
        </p:spPr>
      </p:pic>
      <p:sp>
        <p:nvSpPr>
          <p:cNvPr id="27" name="文本框 26"/>
          <p:cNvSpPr txBox="1"/>
          <p:nvPr/>
        </p:nvSpPr>
        <p:spPr>
          <a:xfrm>
            <a:off x="0" y="8904386"/>
            <a:ext cx="6858000" cy="879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温馨提示，</a:t>
            </a:r>
            <a:r>
              <a:rPr lang="zh-CN" altLang="en-US" sz="1800" dirty="0">
                <a:solidFill>
                  <a:srgbClr val="C01F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红色图标是长江雨课堂</a:t>
            </a:r>
            <a:r>
              <a:rPr lang="zh-CN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en-US" sz="1800" dirty="0">
                <a:solidFill>
                  <a:srgbClr val="4481D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蓝色图标是雨课堂</a:t>
            </a:r>
            <a:endParaRPr lang="en-US" altLang="zh-CN" sz="1800" dirty="0">
              <a:solidFill>
                <a:srgbClr val="4481D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正确选择才可以在“我听的课”中看到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直播</a:t>
            </a:r>
            <a:r>
              <a:rPr lang="zh-CN" alt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课程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3222689" y="7302712"/>
            <a:ext cx="602551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3316164" y="2951542"/>
            <a:ext cx="3177715" cy="329066"/>
            <a:chOff x="3316164" y="2951542"/>
            <a:chExt cx="3177715" cy="329066"/>
          </a:xfrm>
        </p:grpSpPr>
        <p:sp>
          <p:nvSpPr>
            <p:cNvPr id="6" name="矩形 5"/>
            <p:cNvSpPr/>
            <p:nvPr/>
          </p:nvSpPr>
          <p:spPr>
            <a:xfrm>
              <a:off x="3447973" y="2951542"/>
              <a:ext cx="2067810" cy="307777"/>
            </a:xfrm>
            <a:prstGeom prst="rect">
              <a:avLst/>
            </a:prstGeom>
            <a:solidFill>
              <a:srgbClr val="15DFE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3316164" y="2972831"/>
              <a:ext cx="3177715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1400" b="1" dirty="0">
                  <a:solidFill>
                    <a:schemeClr val="bg1"/>
                  </a:solidFill>
                </a:rPr>
                <a:t>【9.12|直播资源包】24秋第一讲</a:t>
              </a:r>
              <a:endParaRPr lang="zh-CN" altLang="en-US" sz="1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330763" y="4309069"/>
            <a:ext cx="3177715" cy="319436"/>
            <a:chOff x="3318921" y="2939883"/>
            <a:chExt cx="3177715" cy="319436"/>
          </a:xfrm>
        </p:grpSpPr>
        <p:sp>
          <p:nvSpPr>
            <p:cNvPr id="12" name="矩形 11"/>
            <p:cNvSpPr/>
            <p:nvPr/>
          </p:nvSpPr>
          <p:spPr>
            <a:xfrm>
              <a:off x="3447973" y="2951542"/>
              <a:ext cx="2067810" cy="307777"/>
            </a:xfrm>
            <a:prstGeom prst="rect">
              <a:avLst/>
            </a:prstGeom>
            <a:solidFill>
              <a:srgbClr val="48A4E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3318921" y="2939883"/>
              <a:ext cx="3177715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1400" b="1" dirty="0">
                  <a:solidFill>
                    <a:schemeClr val="bg1"/>
                  </a:solidFill>
                </a:rPr>
                <a:t>【9.12|直播资源包】24秋第二讲</a:t>
              </a:r>
              <a:endParaRPr lang="zh-CN" altLang="en-US" sz="1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3327739" y="5598754"/>
            <a:ext cx="3177715" cy="334772"/>
            <a:chOff x="3281439" y="2951542"/>
            <a:chExt cx="3177715" cy="334772"/>
          </a:xfrm>
        </p:grpSpPr>
        <p:sp>
          <p:nvSpPr>
            <p:cNvPr id="15" name="矩形 14"/>
            <p:cNvSpPr/>
            <p:nvPr/>
          </p:nvSpPr>
          <p:spPr>
            <a:xfrm>
              <a:off x="3447973" y="2951542"/>
              <a:ext cx="2067810" cy="307777"/>
            </a:xfrm>
            <a:prstGeom prst="rect">
              <a:avLst/>
            </a:prstGeom>
            <a:solidFill>
              <a:srgbClr val="FDA28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3281439" y="2978537"/>
              <a:ext cx="3177715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zh-CN" altLang="en-US" sz="1400" b="1" dirty="0">
                  <a:solidFill>
                    <a:schemeClr val="bg1"/>
                  </a:solidFill>
                </a:rPr>
                <a:t>【9.12|直播资源包】24秋第一讲</a:t>
              </a:r>
              <a:endParaRPr lang="zh-CN" altLang="en-US" sz="1400" b="1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圆角矩形 3"/>
          <p:cNvSpPr/>
          <p:nvPr/>
        </p:nvSpPr>
        <p:spPr>
          <a:xfrm>
            <a:off x="500574" y="708221"/>
            <a:ext cx="4021896" cy="114621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452281" y="344953"/>
            <a:ext cx="44043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kumimoji="1" lang="zh-CN" altLang="en-US" sz="28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电脑端 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如何观看直播和回放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312592" y="1138105"/>
            <a:ext cx="4843608" cy="442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课程直播时段</a:t>
            </a:r>
            <a:r>
              <a:rPr lang="zh-CN" altLang="en-US" sz="2000" dirty="0">
                <a:solidFill>
                  <a:srgbClr val="DC513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参与直播</a:t>
            </a:r>
            <a:endParaRPr lang="en-US" altLang="zh-CN" sz="1200" dirty="0">
              <a:solidFill>
                <a:srgbClr val="DC513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9" name="文本框 58"/>
          <p:cNvSpPr txBox="1"/>
          <p:nvPr/>
        </p:nvSpPr>
        <p:spPr>
          <a:xfrm>
            <a:off x="6411605" y="9625104"/>
            <a:ext cx="442450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kumimoji="1" lang="en-US" altLang="zh-CN" sz="1200" dirty="0"/>
              <a:t>P9</a:t>
            </a:r>
            <a:endParaRPr kumimoji="1" lang="zh-CN" altLang="en-US" sz="1200" dirty="0"/>
          </a:p>
        </p:txBody>
      </p:sp>
      <p:sp>
        <p:nvSpPr>
          <p:cNvPr id="3" name="文本框 2"/>
          <p:cNvSpPr txBox="1"/>
          <p:nvPr/>
        </p:nvSpPr>
        <p:spPr>
          <a:xfrm>
            <a:off x="312591" y="1655713"/>
            <a:ext cx="4835149" cy="1215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  <a:spcBef>
                <a:spcPts val="1200"/>
              </a:spcBef>
            </a:pP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、推荐使用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谷歌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火狐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浏览器登录本校教师发展管理平台（图</a:t>
            </a: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15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）（网址详见学校通知）。</a:t>
            </a:r>
            <a:endParaRPr lang="en-US" altLang="zh-CN" sz="16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  <a:spcBef>
                <a:spcPts val="1200"/>
              </a:spcBef>
            </a:pPr>
            <a:endParaRPr lang="en-US" altLang="zh-CN" sz="16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048" y="2475964"/>
            <a:ext cx="6150444" cy="28339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27" r="24541" b="3223"/>
          <a:stretch>
            <a:fillRect/>
          </a:stretch>
        </p:blipFill>
        <p:spPr bwMode="auto">
          <a:xfrm>
            <a:off x="5147740" y="1739622"/>
            <a:ext cx="580322" cy="57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926"/>
          <a:stretch>
            <a:fillRect/>
          </a:stretch>
        </p:blipFill>
        <p:spPr bwMode="auto">
          <a:xfrm>
            <a:off x="5797661" y="1717844"/>
            <a:ext cx="613943" cy="62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直接箭头连接符 8"/>
          <p:cNvCxnSpPr/>
          <p:nvPr/>
        </p:nvCxnSpPr>
        <p:spPr>
          <a:xfrm flipV="1">
            <a:off x="5507938" y="2792725"/>
            <a:ext cx="0" cy="3419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2933492" y="3144826"/>
            <a:ext cx="38461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点击右上角</a:t>
            </a:r>
            <a:r>
              <a:rPr lang="en-US" altLang="zh-CN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</a:t>
            </a:r>
            <a:r>
              <a:rPr lang="en-US" altLang="zh-CN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en-US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en-US" altLang="zh-CN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进入平台</a:t>
            </a:r>
            <a:r>
              <a:rPr lang="en-US" altLang="zh-CN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16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048" y="5817737"/>
            <a:ext cx="6150444" cy="28043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矩形 20"/>
          <p:cNvSpPr/>
          <p:nvPr/>
        </p:nvSpPr>
        <p:spPr>
          <a:xfrm>
            <a:off x="2522922" y="5727302"/>
            <a:ext cx="1637598" cy="28597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259786" y="8904169"/>
            <a:ext cx="5330738" cy="10215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、已完成选课操作的老师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进入平台点击</a:t>
            </a:r>
            <a:r>
              <a:rPr lang="en-US" altLang="zh-CN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【</a:t>
            </a:r>
            <a:r>
              <a:rPr lang="zh-CN" altLang="en-US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教学管理</a:t>
            </a:r>
            <a:r>
              <a:rPr lang="en-US" altLang="zh-CN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】-【</a:t>
            </a:r>
            <a:r>
              <a:rPr lang="zh-CN" altLang="en-US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我听的课</a:t>
            </a:r>
            <a:r>
              <a:rPr lang="en-US" altLang="zh-CN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】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可以看到用户全部已选课程（图</a:t>
            </a: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16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600" kern="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endParaRPr lang="zh-CN" altLang="en-US" sz="1600" kern="0" dirty="0">
              <a:solidFill>
                <a:srgbClr val="5096F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238568" y="6372546"/>
            <a:ext cx="330392" cy="28597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721360" y="6372546"/>
            <a:ext cx="1801562" cy="70349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1019175" y="5852691"/>
            <a:ext cx="529590" cy="22624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8" name="文本框 37"/>
          <p:cNvSpPr txBox="1"/>
          <p:nvPr/>
        </p:nvSpPr>
        <p:spPr>
          <a:xfrm>
            <a:off x="3496071" y="6278418"/>
            <a:ext cx="2381609" cy="1200329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800" b="1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在课程直播时段</a:t>
            </a:r>
            <a:endParaRPr lang="en-US" altLang="zh-CN" sz="1800" b="1" kern="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1800" b="1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网页上方会出现提示</a:t>
            </a:r>
            <a:endParaRPr lang="en-US" altLang="zh-CN" sz="1800" b="1" kern="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1800" b="1" kern="0" dirty="0">
                <a:solidFill>
                  <a:srgbClr val="5096F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en-US" altLang="zh-CN" sz="1800" b="1" kern="0" dirty="0">
                <a:solidFill>
                  <a:srgbClr val="5096F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1800" b="1" kern="0" dirty="0">
                <a:solidFill>
                  <a:srgbClr val="5096F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个班级正在上课”</a:t>
            </a:r>
            <a:endParaRPr lang="en-US" altLang="zh-CN" sz="1800" b="1" kern="0" dirty="0">
              <a:solidFill>
                <a:srgbClr val="5096F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b="1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点击进入</a:t>
            </a:r>
            <a:endParaRPr lang="en-US" altLang="zh-CN" b="1" kern="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0" name="直接箭头连接符 39"/>
          <p:cNvCxnSpPr/>
          <p:nvPr/>
        </p:nvCxnSpPr>
        <p:spPr>
          <a:xfrm flipH="1" flipV="1">
            <a:off x="3494562" y="6103713"/>
            <a:ext cx="230900" cy="22279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文本框 69"/>
          <p:cNvSpPr txBox="1"/>
          <p:nvPr/>
        </p:nvSpPr>
        <p:spPr>
          <a:xfrm>
            <a:off x="5730241" y="5002120"/>
            <a:ext cx="6558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15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1" name="文本框 70"/>
          <p:cNvSpPr txBox="1"/>
          <p:nvPr/>
        </p:nvSpPr>
        <p:spPr>
          <a:xfrm>
            <a:off x="5730242" y="8300910"/>
            <a:ext cx="6558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16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048" y="4993050"/>
            <a:ext cx="6150444" cy="28381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8389" y="5261448"/>
            <a:ext cx="4502648" cy="2447458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rcRect t="1101" r="13802" b="23316"/>
          <a:stretch>
            <a:fillRect/>
          </a:stretch>
        </p:blipFill>
        <p:spPr>
          <a:xfrm>
            <a:off x="352964" y="5553695"/>
            <a:ext cx="720314" cy="349265"/>
          </a:xfrm>
          <a:prstGeom prst="rect">
            <a:avLst/>
          </a:prstGeom>
        </p:spPr>
      </p:pic>
      <p:sp>
        <p:nvSpPr>
          <p:cNvPr id="4" name="圆角矩形 3"/>
          <p:cNvSpPr/>
          <p:nvPr/>
        </p:nvSpPr>
        <p:spPr>
          <a:xfrm>
            <a:off x="500574" y="708221"/>
            <a:ext cx="4021896" cy="114621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452281" y="344953"/>
            <a:ext cx="4404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kumimoji="1" lang="zh-CN" altLang="en-US" sz="28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电脑端 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如何观看直播和回放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312592" y="1138105"/>
            <a:ext cx="4843608" cy="442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课程直播时段</a:t>
            </a:r>
            <a:r>
              <a:rPr lang="zh-CN" altLang="en-US" sz="2000" dirty="0">
                <a:solidFill>
                  <a:srgbClr val="DC513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参与直播</a:t>
            </a:r>
            <a:endParaRPr lang="en-US" altLang="zh-CN" sz="1200" dirty="0">
              <a:solidFill>
                <a:srgbClr val="DC513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9" name="文本框 58"/>
          <p:cNvSpPr txBox="1"/>
          <p:nvPr/>
        </p:nvSpPr>
        <p:spPr>
          <a:xfrm>
            <a:off x="6419493" y="9625104"/>
            <a:ext cx="434562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kumimoji="1" lang="en-US" altLang="zh-CN" sz="1200" dirty="0"/>
              <a:t>P10</a:t>
            </a:r>
            <a:endParaRPr kumimoji="1" lang="zh-CN" altLang="en-US" sz="1200" dirty="0"/>
          </a:p>
        </p:txBody>
      </p:sp>
      <p:sp>
        <p:nvSpPr>
          <p:cNvPr id="23" name="文本框 22"/>
          <p:cNvSpPr txBox="1"/>
          <p:nvPr/>
        </p:nvSpPr>
        <p:spPr>
          <a:xfrm>
            <a:off x="269048" y="8387960"/>
            <a:ext cx="6594269" cy="7014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、进入直播页面，右上角小窗可全屏播放（图</a:t>
            </a: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18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600" kern="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直播课程支持发送弹幕、投稿进行在线互动</a:t>
            </a:r>
            <a:endParaRPr lang="zh-CN" altLang="en-US" sz="1600" kern="0" dirty="0">
              <a:solidFill>
                <a:srgbClr val="5096F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048" y="1828463"/>
            <a:ext cx="6150444" cy="28162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矩形 6"/>
          <p:cNvSpPr/>
          <p:nvPr/>
        </p:nvSpPr>
        <p:spPr>
          <a:xfrm>
            <a:off x="1791402" y="2666383"/>
            <a:ext cx="4545898" cy="124564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10" name="直接箭头连接符 9"/>
          <p:cNvCxnSpPr/>
          <p:nvPr/>
        </p:nvCxnSpPr>
        <p:spPr>
          <a:xfrm flipV="1">
            <a:off x="5987979" y="3030997"/>
            <a:ext cx="0" cy="3419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243648" y="2395246"/>
            <a:ext cx="330392" cy="28597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777651" y="3380438"/>
            <a:ext cx="5409806" cy="381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30000"/>
              </a:lnSpc>
              <a:spcBef>
                <a:spcPts val="1200"/>
              </a:spcBef>
            </a:pP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此时课程正在直播，点击按钮进入课程页面</a:t>
            </a:r>
            <a:endParaRPr lang="en-US" altLang="zh-CN" sz="16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681424" y="4344709"/>
            <a:ext cx="6558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17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251268" y="7509960"/>
            <a:ext cx="6558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18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9" name="直接箭头连接符 18"/>
          <p:cNvCxnSpPr/>
          <p:nvPr/>
        </p:nvCxnSpPr>
        <p:spPr>
          <a:xfrm flipV="1">
            <a:off x="5521960" y="6254994"/>
            <a:ext cx="0" cy="3419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4830" y="4997601"/>
            <a:ext cx="1717234" cy="980119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232" y="5022486"/>
            <a:ext cx="1598430" cy="868842"/>
          </a:xfrm>
          <a:prstGeom prst="rect">
            <a:avLst/>
          </a:prstGeom>
        </p:spPr>
      </p:pic>
      <p:sp>
        <p:nvSpPr>
          <p:cNvPr id="21" name="矩形 20"/>
          <p:cNvSpPr/>
          <p:nvPr/>
        </p:nvSpPr>
        <p:spPr>
          <a:xfrm>
            <a:off x="4656922" y="4907280"/>
            <a:ext cx="1816006" cy="124369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图片 3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048" y="5657138"/>
            <a:ext cx="6151397" cy="28348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圆角矩形 3"/>
          <p:cNvSpPr/>
          <p:nvPr/>
        </p:nvSpPr>
        <p:spPr>
          <a:xfrm>
            <a:off x="500574" y="708221"/>
            <a:ext cx="4021896" cy="114621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452281" y="344953"/>
            <a:ext cx="4404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kumimoji="1" lang="zh-CN" altLang="en-US" sz="28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电脑端 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如何观看直播和回放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12592" y="1655713"/>
            <a:ext cx="4490469" cy="1689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  <a:spcBef>
                <a:spcPts val="1200"/>
              </a:spcBef>
            </a:pP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、推荐使用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谷歌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火狐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浏览器登录教师发展管理平台（图</a:t>
            </a:r>
            <a:r>
              <a:rPr lang="en-US" altLang="zh-CN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</a:t>
            </a:r>
            <a:r>
              <a:rPr lang="zh-CN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）（网址详见学校通知） 。</a:t>
            </a:r>
            <a:endParaRPr lang="en-US" altLang="zh-CN" sz="16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  <a:spcBef>
                <a:spcPts val="1200"/>
              </a:spcBef>
            </a:pPr>
            <a:r>
              <a:rPr lang="en-US" altLang="zh-CN" sz="1600" u="sng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 </a:t>
            </a:r>
            <a:endParaRPr lang="en-US" altLang="zh-CN" sz="1600" u="sng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  <a:spcBef>
                <a:spcPts val="1200"/>
              </a:spcBef>
            </a:pPr>
            <a:endParaRPr lang="en-US" altLang="zh-CN" sz="16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048" y="2475964"/>
            <a:ext cx="6150444" cy="28339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9" name="直接箭头连接符 8"/>
          <p:cNvCxnSpPr/>
          <p:nvPr/>
        </p:nvCxnSpPr>
        <p:spPr>
          <a:xfrm flipV="1">
            <a:off x="5507938" y="2792725"/>
            <a:ext cx="0" cy="3419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2933492" y="3144826"/>
            <a:ext cx="38461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点击右上角</a:t>
            </a:r>
            <a:r>
              <a:rPr lang="en-US" altLang="zh-CN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</a:t>
            </a:r>
            <a:r>
              <a:rPr lang="en-US" altLang="zh-CN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en-US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en-US" altLang="zh-CN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进入平台</a:t>
            </a:r>
            <a:r>
              <a:rPr lang="en-US" altLang="zh-CN" sz="16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16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12592" y="1138105"/>
            <a:ext cx="4843608" cy="442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非课程直播时段</a:t>
            </a:r>
            <a:r>
              <a:rPr lang="zh-CN" altLang="en-US" sz="2000" dirty="0">
                <a:solidFill>
                  <a:srgbClr val="DC513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参与回放</a:t>
            </a:r>
            <a:endParaRPr lang="en-US" altLang="zh-CN" sz="2000" dirty="0">
              <a:solidFill>
                <a:srgbClr val="4572C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38568" y="6227766"/>
            <a:ext cx="330392" cy="28597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721360" y="6227766"/>
            <a:ext cx="1801562" cy="70349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1019175" y="5707911"/>
            <a:ext cx="529590" cy="22624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2" name="文本框 21"/>
          <p:cNvSpPr txBox="1"/>
          <p:nvPr/>
        </p:nvSpPr>
        <p:spPr>
          <a:xfrm>
            <a:off x="2944753" y="6256347"/>
            <a:ext cx="1801562" cy="646331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square">
            <a:spAutoFit/>
          </a:bodyPr>
          <a:lstStyle/>
          <a:p>
            <a:r>
              <a:rPr lang="zh-CN" altLang="en-US" b="1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点击进入需要回看的课程</a:t>
            </a:r>
            <a:endParaRPr lang="zh-CN" altLang="en-US" b="1" kern="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6" name="直接箭头连接符 25"/>
          <p:cNvCxnSpPr/>
          <p:nvPr/>
        </p:nvCxnSpPr>
        <p:spPr>
          <a:xfrm flipH="1">
            <a:off x="2596703" y="6594822"/>
            <a:ext cx="263337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29"/>
          <p:cNvSpPr txBox="1"/>
          <p:nvPr/>
        </p:nvSpPr>
        <p:spPr>
          <a:xfrm>
            <a:off x="5730241" y="5002120"/>
            <a:ext cx="6558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5730242" y="8156130"/>
            <a:ext cx="6558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3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27" r="24541" b="3223"/>
          <a:stretch>
            <a:fillRect/>
          </a:stretch>
        </p:blipFill>
        <p:spPr bwMode="auto">
          <a:xfrm>
            <a:off x="5010201" y="1739622"/>
            <a:ext cx="580322" cy="57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926"/>
          <a:stretch>
            <a:fillRect/>
          </a:stretch>
        </p:blipFill>
        <p:spPr bwMode="auto">
          <a:xfrm>
            <a:off x="5797661" y="1717844"/>
            <a:ext cx="613943" cy="62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文本框 72"/>
          <p:cNvSpPr txBox="1"/>
          <p:nvPr/>
        </p:nvSpPr>
        <p:spPr>
          <a:xfrm>
            <a:off x="185420" y="8761008"/>
            <a:ext cx="6594269" cy="7014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、已完成选课操作的老师，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进入平台点击</a:t>
            </a:r>
            <a:r>
              <a:rPr lang="en-US" altLang="zh-CN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【</a:t>
            </a:r>
            <a:r>
              <a:rPr lang="zh-CN" altLang="en-US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教学管理</a:t>
            </a:r>
            <a:r>
              <a:rPr lang="en-US" altLang="zh-CN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】-【</a:t>
            </a:r>
            <a:r>
              <a:rPr lang="zh-CN" altLang="en-US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我听的课</a:t>
            </a:r>
            <a:r>
              <a:rPr lang="en-US" altLang="zh-CN" sz="1600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】</a:t>
            </a:r>
            <a:endParaRPr lang="en-US" altLang="zh-CN" sz="1600" kern="0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可以看到用户全部已选课程（图</a:t>
            </a: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en-US" sz="1600" kern="0" dirty="0">
              <a:solidFill>
                <a:srgbClr val="5096F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6419493" y="9625104"/>
            <a:ext cx="434562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kumimoji="1" lang="en-US" altLang="zh-CN" sz="1200" dirty="0"/>
              <a:t>P11</a:t>
            </a:r>
            <a:endParaRPr kumimoji="1" lang="zh-CN" altLang="en-US" sz="1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图片 4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047" y="6200712"/>
            <a:ext cx="6150443" cy="28107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r="8179" b="4498"/>
          <a:stretch>
            <a:fillRect/>
          </a:stretch>
        </p:blipFill>
        <p:spPr>
          <a:xfrm>
            <a:off x="1814332" y="6533584"/>
            <a:ext cx="4134348" cy="2337362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050" y="1830467"/>
            <a:ext cx="6150443" cy="2870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圆角矩形 3"/>
          <p:cNvSpPr/>
          <p:nvPr/>
        </p:nvSpPr>
        <p:spPr>
          <a:xfrm>
            <a:off x="500574" y="708221"/>
            <a:ext cx="4021896" cy="114621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452281" y="344953"/>
            <a:ext cx="4404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kumimoji="1" lang="zh-CN" altLang="en-US" sz="28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电脑端 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如何观看直播和回放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69047" y="4902739"/>
            <a:ext cx="6784708" cy="1156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、点击</a:t>
            </a: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直播回放</a:t>
            </a: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进入回放视频页面（图</a:t>
            </a: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21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600" kern="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进入直播页面，右上角小窗可全屏播放（图</a:t>
            </a:r>
            <a:r>
              <a:rPr lang="en-US" altLang="zh-CN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22</a:t>
            </a: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 </a:t>
            </a:r>
            <a:endParaRPr lang="en-US" altLang="zh-CN" sz="1600" kern="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CN" altLang="en-US" sz="16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课程视频回放期一年</a:t>
            </a:r>
            <a:endParaRPr lang="en-US" altLang="zh-CN" sz="1600" kern="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312592" y="1138105"/>
            <a:ext cx="4843608" cy="442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非课程直播时段</a:t>
            </a:r>
            <a:r>
              <a:rPr lang="zh-CN" altLang="en-US" sz="2000" dirty="0">
                <a:solidFill>
                  <a:srgbClr val="DC513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参与回放</a:t>
            </a:r>
            <a:endParaRPr lang="en-US" altLang="zh-CN" sz="2000" dirty="0">
              <a:solidFill>
                <a:srgbClr val="4572C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矩形 11"/>
          <p:cNvSpPr/>
          <p:nvPr/>
        </p:nvSpPr>
        <p:spPr>
          <a:xfrm>
            <a:off x="652898" y="8832777"/>
            <a:ext cx="6195060" cy="302071"/>
          </a:xfrm>
          <a:prstGeom prst="rect">
            <a:avLst/>
          </a:prstGeom>
          <a:gradFill>
            <a:gsLst>
              <a:gs pos="0">
                <a:srgbClr val="F7FAFD">
                  <a:alpha val="0"/>
                </a:srgbClr>
              </a:gs>
              <a:gs pos="61000">
                <a:srgbClr val="F9FBFD">
                  <a:alpha val="68000"/>
                </a:srgbClr>
              </a:gs>
              <a:gs pos="35000">
                <a:srgbClr val="FBFCFE">
                  <a:alpha val="60000"/>
                </a:srgbClr>
              </a:gs>
              <a:gs pos="96000">
                <a:srgbClr val="FFFFFF"/>
              </a:gs>
            </a:gsLst>
            <a:lin ang="5400000" scaled="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 dirty="0"/>
          </a:p>
        </p:txBody>
      </p:sp>
      <p:sp>
        <p:nvSpPr>
          <p:cNvPr id="22" name="矩形 21"/>
          <p:cNvSpPr/>
          <p:nvPr/>
        </p:nvSpPr>
        <p:spPr>
          <a:xfrm>
            <a:off x="3344268" y="1666301"/>
            <a:ext cx="826296" cy="442108"/>
          </a:xfrm>
          <a:prstGeom prst="rect">
            <a:avLst/>
          </a:prstGeom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4268" y="1670112"/>
            <a:ext cx="826296" cy="438830"/>
          </a:xfrm>
          <a:prstGeom prst="rect">
            <a:avLst/>
          </a:prstGeom>
        </p:spPr>
      </p:pic>
      <p:cxnSp>
        <p:nvCxnSpPr>
          <p:cNvPr id="28" name="直接连接符 27"/>
          <p:cNvCxnSpPr/>
          <p:nvPr/>
        </p:nvCxnSpPr>
        <p:spPr>
          <a:xfrm flipV="1">
            <a:off x="3154279" y="1907506"/>
            <a:ext cx="181969" cy="332373"/>
          </a:xfrm>
          <a:prstGeom prst="line">
            <a:avLst/>
          </a:prstGeom>
          <a:ln>
            <a:solidFill>
              <a:srgbClr val="172C5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箭头连接符 44"/>
          <p:cNvCxnSpPr/>
          <p:nvPr/>
        </p:nvCxnSpPr>
        <p:spPr>
          <a:xfrm flipV="1">
            <a:off x="3258452" y="2397964"/>
            <a:ext cx="0" cy="3419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箭头连接符 45"/>
          <p:cNvCxnSpPr/>
          <p:nvPr/>
        </p:nvCxnSpPr>
        <p:spPr>
          <a:xfrm>
            <a:off x="5133050" y="5969293"/>
            <a:ext cx="0" cy="37023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文本框 47"/>
          <p:cNvSpPr txBox="1"/>
          <p:nvPr/>
        </p:nvSpPr>
        <p:spPr>
          <a:xfrm>
            <a:off x="5681424" y="4344709"/>
            <a:ext cx="6558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21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5838003" y="8703638"/>
            <a:ext cx="6558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22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6419493" y="9625104"/>
            <a:ext cx="434562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kumimoji="1" lang="en-US" altLang="zh-CN" sz="1200" dirty="0"/>
              <a:t>P12</a:t>
            </a:r>
            <a:endParaRPr kumimoji="1" lang="zh-CN" altLang="en-US" sz="1200"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rcRect t="2293" r="13802" b="12323"/>
          <a:stretch>
            <a:fillRect/>
          </a:stretch>
        </p:blipFill>
        <p:spPr>
          <a:xfrm>
            <a:off x="1116349" y="2653665"/>
            <a:ext cx="1868786" cy="103955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rcRect t="1101" r="24476" b="23316"/>
          <a:stretch>
            <a:fillRect/>
          </a:stretch>
        </p:blipFill>
        <p:spPr>
          <a:xfrm>
            <a:off x="706195" y="7032414"/>
            <a:ext cx="631115" cy="34926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4660896" y="6392593"/>
            <a:ext cx="1816006" cy="111822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8305" y="6453866"/>
            <a:ext cx="1701188" cy="9825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4026" y="6500645"/>
            <a:ext cx="1533274" cy="78390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rcRect t="1101" r="13802" b="12323"/>
          <a:stretch>
            <a:fillRect/>
          </a:stretch>
        </p:blipFill>
        <p:spPr>
          <a:xfrm>
            <a:off x="165331" y="6914979"/>
            <a:ext cx="2083466" cy="1157167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 rotWithShape="1">
          <a:blip r:embed="rId2"/>
          <a:srcRect t="4990" b="64747"/>
          <a:stretch>
            <a:fillRect/>
          </a:stretch>
        </p:blipFill>
        <p:spPr>
          <a:xfrm>
            <a:off x="3918106" y="3488038"/>
            <a:ext cx="2544931" cy="1258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圆角矩形 3"/>
          <p:cNvSpPr/>
          <p:nvPr/>
        </p:nvSpPr>
        <p:spPr>
          <a:xfrm>
            <a:off x="500574" y="708221"/>
            <a:ext cx="4021896" cy="114621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452281" y="344953"/>
            <a:ext cx="4404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kumimoji="1" lang="zh-CN" altLang="en-US" sz="28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手机端 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如何观看直播和回放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84494" y="1760219"/>
            <a:ext cx="3846198" cy="4375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  <a:spcAft>
                <a:spcPts val="600"/>
              </a:spcAft>
            </a:pPr>
            <a:r>
              <a:rPr lang="zh-CN" altLang="en-US" sz="14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第一步：进入</a:t>
            </a:r>
            <a:r>
              <a:rPr lang="zh-CN" altLang="en-US" dirty="0">
                <a:solidFill>
                  <a:srgbClr val="C01F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长江雨课堂</a:t>
            </a:r>
            <a:endParaRPr lang="en-US" altLang="zh-CN" dirty="0">
              <a:solidFill>
                <a:srgbClr val="4481D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84494" y="2212274"/>
            <a:ext cx="3389598" cy="5491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30000"/>
              </a:lnSpc>
              <a:spcAft>
                <a:spcPts val="0"/>
              </a:spcAft>
            </a:pP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首次使用时，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打开微信搜索</a:t>
            </a:r>
            <a:r>
              <a:rPr lang="zh-CN" altLang="en-US" sz="1200" dirty="0">
                <a:solidFill>
                  <a:srgbClr val="C01F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长江雨课堂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zh-CN" altLang="en-US" sz="1200" dirty="0">
                <a:solidFill>
                  <a:srgbClr val="4481D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雨课堂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小程序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公众号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，点击进入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（图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）。</a:t>
            </a:r>
            <a:endParaRPr lang="zh-CN" altLang="zh-CN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83818" y="3486143"/>
            <a:ext cx="3846198" cy="3370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  <a:spcAft>
                <a:spcPts val="600"/>
              </a:spcAft>
            </a:pPr>
            <a:r>
              <a:rPr lang="zh-CN" altLang="en-US" sz="14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第二步：进入当前授课的课程班级</a:t>
            </a:r>
            <a:endParaRPr lang="en-US" altLang="zh-CN" sz="1400" b="1" dirty="0">
              <a:solidFill>
                <a:srgbClr val="4572C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271795" y="3848578"/>
            <a:ext cx="3389597" cy="10732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12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课程直播时段，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进入公众号或小程序，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界面上方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出现</a:t>
            </a:r>
            <a:r>
              <a:rPr lang="en-US" altLang="zh-CN" sz="1400" kern="0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【</a:t>
            </a:r>
            <a:r>
              <a:rPr lang="zh-CN" altLang="zh-CN" sz="1400" kern="0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你有</a:t>
            </a:r>
            <a:r>
              <a:rPr lang="en-US" altLang="zh-CN" sz="1400" kern="0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1</a:t>
            </a:r>
            <a:r>
              <a:rPr lang="zh-CN" altLang="zh-CN" sz="1400" kern="0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个课正在上课</a:t>
            </a:r>
            <a:r>
              <a:rPr lang="en-US" altLang="zh-CN" sz="1400" kern="0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】,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点击即可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进入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课程学习界面（图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endParaRPr lang="zh-CN" altLang="en-US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69048" y="5114452"/>
            <a:ext cx="3846198" cy="3370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  <a:spcAft>
                <a:spcPts val="600"/>
              </a:spcAft>
            </a:pPr>
            <a:r>
              <a:rPr lang="zh-CN" altLang="en-US" sz="14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第三步：观看课程直播</a:t>
            </a:r>
            <a:endParaRPr lang="en-US" altLang="zh-CN" sz="1400" b="1" dirty="0">
              <a:solidFill>
                <a:srgbClr val="4572C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12593" y="5461158"/>
            <a:ext cx="6150444" cy="5491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Aft>
                <a:spcPts val="0"/>
              </a:spcAft>
            </a:pPr>
            <a:r>
              <a:rPr lang="zh-CN" altLang="en-US" sz="1200" b="1" kern="0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课程直播时段，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视频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直播中，点击观看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（图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），可以看到视频画面（图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  <a:spcAft>
                <a:spcPts val="0"/>
              </a:spcAft>
            </a:pP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课程直播结束后，可查看学习数据（ 图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 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zh-CN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312592" y="1138105"/>
            <a:ext cx="4843608" cy="442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课程直播时段</a:t>
            </a:r>
            <a:r>
              <a:rPr lang="zh-CN" altLang="en-US" sz="2000" b="1" dirty="0">
                <a:solidFill>
                  <a:srgbClr val="DC513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参与直播</a:t>
            </a:r>
            <a:endParaRPr lang="en-US" altLang="zh-CN" sz="1200" b="1" dirty="0">
              <a:solidFill>
                <a:srgbClr val="DC513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6" name="组合 25"/>
          <p:cNvGrpSpPr/>
          <p:nvPr/>
        </p:nvGrpSpPr>
        <p:grpSpPr>
          <a:xfrm>
            <a:off x="3951895" y="1669865"/>
            <a:ext cx="2540590" cy="1221010"/>
            <a:chOff x="3984241" y="1009658"/>
            <a:chExt cx="2540590" cy="1221010"/>
          </a:xfrm>
        </p:grpSpPr>
        <p:pic>
          <p:nvPicPr>
            <p:cNvPr id="8" name="图片 7" descr="图形用户界面, 应用程序&#10;&#10;描述已自动生成"/>
            <p:cNvPicPr>
              <a:picLocks noChangeAspect="1"/>
            </p:cNvPicPr>
            <p:nvPr/>
          </p:nvPicPr>
          <p:blipFill rotWithShape="1">
            <a:blip r:embed="rId3"/>
            <a:srcRect t="4725" r="14757" b="75411"/>
            <a:stretch>
              <a:fillRect/>
            </a:stretch>
          </p:blipFill>
          <p:spPr>
            <a:xfrm>
              <a:off x="3984241" y="1009658"/>
              <a:ext cx="2540590" cy="12210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3" name="矩形 11"/>
            <p:cNvSpPr/>
            <p:nvPr/>
          </p:nvSpPr>
          <p:spPr>
            <a:xfrm>
              <a:off x="3988499" y="1813180"/>
              <a:ext cx="2527684" cy="407163"/>
            </a:xfrm>
            <a:prstGeom prst="rect">
              <a:avLst/>
            </a:prstGeom>
            <a:gradFill>
              <a:gsLst>
                <a:gs pos="0">
                  <a:srgbClr val="F7FAFD">
                    <a:alpha val="0"/>
                  </a:srgbClr>
                </a:gs>
                <a:gs pos="56000">
                  <a:srgbClr val="F9FBFD">
                    <a:alpha val="68000"/>
                  </a:srgbClr>
                </a:gs>
                <a:gs pos="73000">
                  <a:srgbClr val="FBFCFE">
                    <a:alpha val="60000"/>
                  </a:srgbClr>
                </a:gs>
                <a:gs pos="95000">
                  <a:srgbClr val="FFFFFF"/>
                </a:gs>
              </a:gsLst>
              <a:lin ang="5400000" scaled="0"/>
            </a:gradFill>
            <a:ln w="12700">
              <a:miter lim="400000"/>
            </a:ln>
          </p:spPr>
          <p:txBody>
            <a:bodyPr lIns="45719" rIns="45719" anchor="ctr"/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 dirty="0"/>
            </a:p>
          </p:txBody>
        </p:sp>
      </p:grpSp>
      <p:sp>
        <p:nvSpPr>
          <p:cNvPr id="59" name="文本框 58"/>
          <p:cNvSpPr txBox="1"/>
          <p:nvPr/>
        </p:nvSpPr>
        <p:spPr>
          <a:xfrm>
            <a:off x="6350001" y="9625104"/>
            <a:ext cx="504054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kumimoji="1" lang="en-US" altLang="zh-CN" sz="1200" dirty="0"/>
              <a:t>P13</a:t>
            </a:r>
            <a:endParaRPr kumimoji="1" lang="zh-CN" altLang="en-US" sz="1200" dirty="0"/>
          </a:p>
        </p:txBody>
      </p:sp>
      <p:pic>
        <p:nvPicPr>
          <p:cNvPr id="28" name="图片 27" descr="图形用户界面, 应用程序&#10;&#10;描述已自动生成"/>
          <p:cNvPicPr>
            <a:picLocks noChangeAspect="1"/>
          </p:cNvPicPr>
          <p:nvPr/>
        </p:nvPicPr>
        <p:blipFill rotWithShape="1">
          <a:blip r:embed="rId4"/>
          <a:srcRect t="5519" b="21379"/>
          <a:stretch>
            <a:fillRect/>
          </a:stretch>
        </p:blipFill>
        <p:spPr>
          <a:xfrm>
            <a:off x="4663527" y="6132305"/>
            <a:ext cx="2052727" cy="3094930"/>
          </a:xfrm>
          <a:prstGeom prst="rect">
            <a:avLst/>
          </a:prstGeom>
        </p:spPr>
      </p:pic>
      <p:grpSp>
        <p:nvGrpSpPr>
          <p:cNvPr id="50" name="组合 49"/>
          <p:cNvGrpSpPr/>
          <p:nvPr/>
        </p:nvGrpSpPr>
        <p:grpSpPr>
          <a:xfrm>
            <a:off x="2452724" y="6125584"/>
            <a:ext cx="2056230" cy="3016464"/>
            <a:chOff x="2359340" y="6074784"/>
            <a:chExt cx="2164969" cy="3175982"/>
          </a:xfrm>
        </p:grpSpPr>
        <p:pic>
          <p:nvPicPr>
            <p:cNvPr id="42" name="图片 41"/>
            <p:cNvPicPr>
              <a:picLocks noChangeAspect="1"/>
            </p:cNvPicPr>
            <p:nvPr/>
          </p:nvPicPr>
          <p:blipFill rotWithShape="1">
            <a:blip r:embed="rId5"/>
            <a:srcRect t="3784" b="26267"/>
            <a:stretch>
              <a:fillRect/>
            </a:stretch>
          </p:blipFill>
          <p:spPr>
            <a:xfrm>
              <a:off x="2364309" y="6074784"/>
              <a:ext cx="2160000" cy="3133749"/>
            </a:xfrm>
            <a:prstGeom prst="rect">
              <a:avLst/>
            </a:prstGeom>
            <a:ln>
              <a:solidFill>
                <a:schemeClr val="bg2"/>
              </a:solidFill>
            </a:ln>
          </p:spPr>
        </p:pic>
        <p:sp>
          <p:nvSpPr>
            <p:cNvPr id="65" name="椭圆 64"/>
            <p:cNvSpPr/>
            <p:nvPr/>
          </p:nvSpPr>
          <p:spPr>
            <a:xfrm>
              <a:off x="3738214" y="8669665"/>
              <a:ext cx="70720" cy="72000"/>
            </a:xfrm>
            <a:prstGeom prst="ellipse">
              <a:avLst/>
            </a:prstGeom>
            <a:solidFill>
              <a:srgbClr val="DC523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dirty="0"/>
            </a:p>
          </p:txBody>
        </p:sp>
        <p:sp>
          <p:nvSpPr>
            <p:cNvPr id="68" name="椭圆 67"/>
            <p:cNvSpPr/>
            <p:nvPr/>
          </p:nvSpPr>
          <p:spPr>
            <a:xfrm>
              <a:off x="3732182" y="7420711"/>
              <a:ext cx="70720" cy="72000"/>
            </a:xfrm>
            <a:prstGeom prst="ellipse">
              <a:avLst/>
            </a:prstGeom>
            <a:solidFill>
              <a:srgbClr val="DC523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dirty="0"/>
            </a:p>
          </p:txBody>
        </p:sp>
        <p:pic>
          <p:nvPicPr>
            <p:cNvPr id="19" name="图片 18" descr="图形用户界面, 网站&#10;&#10;描述已自动生成"/>
            <p:cNvPicPr>
              <a:picLocks noChangeAspect="1"/>
            </p:cNvPicPr>
            <p:nvPr/>
          </p:nvPicPr>
          <p:blipFill rotWithShape="1">
            <a:blip r:embed="rId6"/>
            <a:srcRect t="22838" b="16270"/>
            <a:stretch>
              <a:fillRect/>
            </a:stretch>
          </p:blipFill>
          <p:spPr>
            <a:xfrm>
              <a:off x="2360589" y="6537994"/>
              <a:ext cx="2163720" cy="2712772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359340" y="7585528"/>
              <a:ext cx="855440" cy="780315"/>
              <a:chOff x="3062955" y="7614986"/>
              <a:chExt cx="855440" cy="780315"/>
            </a:xfrm>
          </p:grpSpPr>
          <p:sp>
            <p:nvSpPr>
              <p:cNvPr id="72" name="矩形 71"/>
              <p:cNvSpPr/>
              <p:nvPr/>
            </p:nvSpPr>
            <p:spPr>
              <a:xfrm>
                <a:off x="3062955" y="8093231"/>
                <a:ext cx="855440" cy="302070"/>
              </a:xfrm>
              <a:prstGeom prst="rect">
                <a:avLst/>
              </a:prstGeom>
              <a:solidFill>
                <a:srgbClr val="FFFFFF">
                  <a:alpha val="69804"/>
                </a:srgbClr>
              </a:solidFill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25000"/>
                  </a:lnSpc>
                  <a:spcAft>
                    <a:spcPts val="0"/>
                  </a:spcAft>
                </a:pPr>
                <a:r>
                  <a:rPr lang="zh-CN" altLang="en-US" sz="1200" b="1" dirty="0">
                    <a:solidFill>
                      <a:srgbClr val="DC5134"/>
                    </a:solidFill>
                    <a:latin typeface="思源宋体 Medium" panose="02020500000000000000" pitchFamily="18" charset="-122"/>
                    <a:ea typeface="思源宋体 Medium" panose="02020500000000000000" pitchFamily="18" charset="-122"/>
                  </a:rPr>
                  <a:t>直播画面</a:t>
                </a:r>
                <a:endParaRPr lang="zh-CN" altLang="zh-CN" sz="1200" b="1" dirty="0">
                  <a:solidFill>
                    <a:srgbClr val="DC5134"/>
                  </a:solidFill>
                  <a:latin typeface="思源宋体 Medium" panose="02020500000000000000" pitchFamily="18" charset="-122"/>
                  <a:ea typeface="思源宋体 Medium" panose="02020500000000000000" pitchFamily="18" charset="-122"/>
                </a:endParaRPr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3455315" y="7614986"/>
                <a:ext cx="70720" cy="72000"/>
              </a:xfrm>
              <a:prstGeom prst="ellipse">
                <a:avLst/>
              </a:prstGeom>
              <a:solidFill>
                <a:srgbClr val="DC523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kumimoji="1" lang="zh-CN" altLang="en-US" dirty="0"/>
              </a:p>
            </p:txBody>
          </p:sp>
          <p:cxnSp>
            <p:nvCxnSpPr>
              <p:cNvPr id="67" name="直接连接符 8"/>
              <p:cNvCxnSpPr>
                <a:stCxn id="72" idx="0"/>
              </p:cNvCxnSpPr>
              <p:nvPr/>
            </p:nvCxnSpPr>
            <p:spPr>
              <a:xfrm flipV="1">
                <a:off x="3490675" y="7650986"/>
                <a:ext cx="0" cy="442245"/>
              </a:xfrm>
              <a:prstGeom prst="line">
                <a:avLst/>
              </a:prstGeom>
              <a:ln w="19050">
                <a:solidFill>
                  <a:srgbClr val="DC52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9" name="组合 48"/>
          <p:cNvGrpSpPr/>
          <p:nvPr/>
        </p:nvGrpSpPr>
        <p:grpSpPr>
          <a:xfrm>
            <a:off x="165331" y="6125585"/>
            <a:ext cx="2092876" cy="3016462"/>
            <a:chOff x="114666" y="6074784"/>
            <a:chExt cx="2161226" cy="3114974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 rotWithShape="1">
            <a:blip r:embed="rId7"/>
            <a:srcRect t="3522" b="78423"/>
            <a:stretch>
              <a:fillRect/>
            </a:stretch>
          </p:blipFill>
          <p:spPr>
            <a:xfrm>
              <a:off x="114666" y="6074784"/>
              <a:ext cx="2160000" cy="808878"/>
            </a:xfrm>
            <a:prstGeom prst="rect">
              <a:avLst/>
            </a:prstGeom>
            <a:ln>
              <a:solidFill>
                <a:schemeClr val="bg2"/>
              </a:solidFill>
            </a:ln>
          </p:spPr>
        </p:pic>
        <p:sp>
          <p:nvSpPr>
            <p:cNvPr id="51" name="矩形 50"/>
            <p:cNvSpPr/>
            <p:nvPr/>
          </p:nvSpPr>
          <p:spPr>
            <a:xfrm flipV="1">
              <a:off x="182470" y="6619292"/>
              <a:ext cx="2056117" cy="182222"/>
            </a:xfrm>
            <a:prstGeom prst="rect">
              <a:avLst/>
            </a:prstGeom>
            <a:noFill/>
            <a:ln w="19050">
              <a:solidFill>
                <a:srgbClr val="DC52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54" name="矩形 53"/>
            <p:cNvSpPr/>
            <p:nvPr/>
          </p:nvSpPr>
          <p:spPr>
            <a:xfrm>
              <a:off x="667111" y="6995781"/>
              <a:ext cx="1608781" cy="276999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1200" b="1" dirty="0">
                  <a:solidFill>
                    <a:srgbClr val="DC5134"/>
                  </a:solidFill>
                  <a:latin typeface="思源宋体 Medium" panose="02020500000000000000" pitchFamily="18" charset="-122"/>
                  <a:ea typeface="思源宋体 Medium" panose="02020500000000000000" pitchFamily="18" charset="-122"/>
                </a:rPr>
                <a:t>点击观看课程直播</a:t>
              </a:r>
              <a:endParaRPr lang="zh-CN" altLang="en-US" sz="1200" b="1" dirty="0">
                <a:solidFill>
                  <a:srgbClr val="DC5134"/>
                </a:solidFill>
                <a:latin typeface="思源宋体 Medium" panose="02020500000000000000" pitchFamily="18" charset="-122"/>
                <a:ea typeface="思源宋体 Medium" panose="02020500000000000000" pitchFamily="18" charset="-122"/>
              </a:endParaRPr>
            </a:p>
          </p:txBody>
        </p:sp>
        <p:cxnSp>
          <p:nvCxnSpPr>
            <p:cNvPr id="52" name="直接连接符 8"/>
            <p:cNvCxnSpPr/>
            <p:nvPr/>
          </p:nvCxnSpPr>
          <p:spPr>
            <a:xfrm flipH="1">
              <a:off x="2025161" y="6792399"/>
              <a:ext cx="1" cy="165780"/>
            </a:xfrm>
            <a:prstGeom prst="line">
              <a:avLst/>
            </a:prstGeom>
            <a:ln w="19050">
              <a:solidFill>
                <a:srgbClr val="DC52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椭圆 52"/>
            <p:cNvSpPr/>
            <p:nvPr/>
          </p:nvSpPr>
          <p:spPr>
            <a:xfrm>
              <a:off x="1989801" y="6907054"/>
              <a:ext cx="70720" cy="72000"/>
            </a:xfrm>
            <a:prstGeom prst="ellipse">
              <a:avLst/>
            </a:prstGeom>
            <a:solidFill>
              <a:srgbClr val="DC523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dirty="0"/>
            </a:p>
          </p:txBody>
        </p:sp>
        <p:pic>
          <p:nvPicPr>
            <p:cNvPr id="37" name="图片 36"/>
            <p:cNvPicPr>
              <a:picLocks noChangeAspect="1"/>
            </p:cNvPicPr>
            <p:nvPr/>
          </p:nvPicPr>
          <p:blipFill rotWithShape="1">
            <a:blip r:embed="rId7"/>
            <a:srcRect t="28925" b="46550"/>
            <a:stretch>
              <a:fillRect/>
            </a:stretch>
          </p:blipFill>
          <p:spPr>
            <a:xfrm>
              <a:off x="114666" y="8091050"/>
              <a:ext cx="2151508" cy="1098708"/>
            </a:xfrm>
            <a:prstGeom prst="rect">
              <a:avLst/>
            </a:prstGeom>
            <a:ln>
              <a:solidFill>
                <a:schemeClr val="bg2"/>
              </a:solidFill>
            </a:ln>
          </p:spPr>
        </p:pic>
      </p:grpSp>
      <p:sp>
        <p:nvSpPr>
          <p:cNvPr id="46" name="矩形 45"/>
          <p:cNvSpPr/>
          <p:nvPr/>
        </p:nvSpPr>
        <p:spPr>
          <a:xfrm>
            <a:off x="5537377" y="8439034"/>
            <a:ext cx="1186993" cy="302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25000"/>
              </a:lnSpc>
              <a:spcAft>
                <a:spcPts val="0"/>
              </a:spcAft>
            </a:pPr>
            <a:r>
              <a:rPr lang="zh-CN" altLang="en-US" sz="1200" b="1" dirty="0">
                <a:solidFill>
                  <a:srgbClr val="DC5134"/>
                </a:solidFill>
                <a:latin typeface="思源宋体 Medium" panose="02020500000000000000" pitchFamily="18" charset="-122"/>
                <a:ea typeface="思源宋体 Medium" panose="02020500000000000000" pitchFamily="18" charset="-122"/>
              </a:rPr>
              <a:t>学习数据页面</a:t>
            </a:r>
            <a:endParaRPr lang="zh-CN" altLang="zh-CN" sz="1200" b="1" dirty="0">
              <a:solidFill>
                <a:srgbClr val="DC5134"/>
              </a:solidFill>
              <a:latin typeface="思源宋体 Medium" panose="02020500000000000000" pitchFamily="18" charset="-122"/>
              <a:ea typeface="思源宋体 Medium" panose="02020500000000000000" pitchFamily="18" charset="-122"/>
            </a:endParaRPr>
          </a:p>
        </p:txBody>
      </p:sp>
      <p:sp>
        <p:nvSpPr>
          <p:cNvPr id="47" name="椭圆 46"/>
          <p:cNvSpPr/>
          <p:nvPr/>
        </p:nvSpPr>
        <p:spPr>
          <a:xfrm>
            <a:off x="5705690" y="8290106"/>
            <a:ext cx="67655" cy="65541"/>
          </a:xfrm>
          <a:prstGeom prst="ellipse">
            <a:avLst/>
          </a:prstGeom>
          <a:solidFill>
            <a:srgbClr val="DC5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cxnSp>
        <p:nvCxnSpPr>
          <p:cNvPr id="48" name="直接连接符 8"/>
          <p:cNvCxnSpPr/>
          <p:nvPr/>
        </p:nvCxnSpPr>
        <p:spPr>
          <a:xfrm flipV="1">
            <a:off x="5739518" y="8314415"/>
            <a:ext cx="0" cy="161923"/>
          </a:xfrm>
          <a:prstGeom prst="line">
            <a:avLst/>
          </a:prstGeom>
          <a:ln w="19050">
            <a:solidFill>
              <a:srgbClr val="DC52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文本框 54"/>
          <p:cNvSpPr txBox="1"/>
          <p:nvPr/>
        </p:nvSpPr>
        <p:spPr>
          <a:xfrm>
            <a:off x="5974535" y="2626494"/>
            <a:ext cx="55580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endParaRPr lang="zh-CN" altLang="en-US" sz="12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6" name="文本框 55"/>
          <p:cNvSpPr txBox="1"/>
          <p:nvPr/>
        </p:nvSpPr>
        <p:spPr>
          <a:xfrm>
            <a:off x="5907232" y="4438677"/>
            <a:ext cx="555805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 </a:t>
            </a:r>
            <a:r>
              <a:rPr lang="en-US" altLang="zh-CN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</a:t>
            </a:r>
            <a:endParaRPr lang="zh-CN" altLang="en-US" sz="12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7" name="文本框 56"/>
          <p:cNvSpPr txBox="1"/>
          <p:nvPr/>
        </p:nvSpPr>
        <p:spPr>
          <a:xfrm>
            <a:off x="923450" y="9277897"/>
            <a:ext cx="55580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 </a:t>
            </a:r>
            <a:r>
              <a:rPr lang="en-US" altLang="zh-CN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endParaRPr lang="zh-CN" altLang="en-US" sz="12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8" name="文本框 57"/>
          <p:cNvSpPr txBox="1"/>
          <p:nvPr/>
        </p:nvSpPr>
        <p:spPr>
          <a:xfrm>
            <a:off x="3000507" y="9277898"/>
            <a:ext cx="85698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 </a:t>
            </a:r>
            <a:r>
              <a:rPr lang="en-US" altLang="zh-CN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endParaRPr lang="zh-CN" altLang="en-US" sz="12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0" name="文本框 59"/>
          <p:cNvSpPr txBox="1"/>
          <p:nvPr/>
        </p:nvSpPr>
        <p:spPr>
          <a:xfrm>
            <a:off x="5256062" y="9277896"/>
            <a:ext cx="85698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</a:t>
            </a:r>
            <a:endParaRPr lang="zh-CN" altLang="en-US" sz="12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3858728" y="3726304"/>
            <a:ext cx="2671612" cy="28597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2" name="矩形 61"/>
          <p:cNvSpPr/>
          <p:nvPr/>
        </p:nvSpPr>
        <p:spPr>
          <a:xfrm flipV="1">
            <a:off x="2460616" y="6561506"/>
            <a:ext cx="2048338" cy="1307413"/>
          </a:xfrm>
          <a:prstGeom prst="rect">
            <a:avLst/>
          </a:prstGeom>
          <a:noFill/>
          <a:ln w="19050">
            <a:solidFill>
              <a:srgbClr val="DC52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2" name="矩形 1"/>
          <p:cNvSpPr/>
          <p:nvPr/>
        </p:nvSpPr>
        <p:spPr>
          <a:xfrm>
            <a:off x="3925672" y="3557502"/>
            <a:ext cx="1189887" cy="125406"/>
          </a:xfrm>
          <a:prstGeom prst="rect">
            <a:avLst/>
          </a:prstGeom>
          <a:solidFill>
            <a:srgbClr val="FE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1000" b="1" dirty="0">
                <a:solidFill>
                  <a:schemeClr val="tx1"/>
                </a:solidFill>
              </a:rPr>
              <a:t>雨课堂</a:t>
            </a:r>
            <a:endParaRPr lang="zh-CN" altLang="en-US" sz="1000" b="1" dirty="0">
              <a:solidFill>
                <a:schemeClr val="tx1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rcRect t="1101" r="13802" b="12323"/>
          <a:stretch>
            <a:fillRect/>
          </a:stretch>
        </p:blipFill>
        <p:spPr>
          <a:xfrm>
            <a:off x="2476274" y="6574673"/>
            <a:ext cx="2017621" cy="115716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rcRect t="1101" r="13802" b="12323"/>
          <a:stretch>
            <a:fillRect/>
          </a:stretch>
        </p:blipFill>
        <p:spPr>
          <a:xfrm>
            <a:off x="4836434" y="8809069"/>
            <a:ext cx="643870" cy="36927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圆角矩形 3"/>
          <p:cNvSpPr/>
          <p:nvPr/>
        </p:nvSpPr>
        <p:spPr>
          <a:xfrm>
            <a:off x="500574" y="708221"/>
            <a:ext cx="4021896" cy="114621"/>
          </a:xfrm>
          <a:prstGeom prst="round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452281" y="344953"/>
            <a:ext cx="4404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kumimoji="1" lang="zh-CN" altLang="en-US" sz="28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手机端 </a:t>
            </a:r>
            <a:r>
              <a:rPr kumimoji="1" lang="zh-CN" altLang="en-US" sz="2000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如何观看直播和回放</a:t>
            </a:r>
            <a:endParaRPr kumimoji="1" lang="zh-CN" altLang="en-US" sz="2000" b="1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84494" y="1780539"/>
            <a:ext cx="3846198" cy="4071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  <a:spcAft>
                <a:spcPts val="600"/>
              </a:spcAft>
            </a:pPr>
            <a:r>
              <a:rPr lang="zh-CN" altLang="en-US" sz="14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第一步：进入</a:t>
            </a:r>
            <a:r>
              <a:rPr lang="zh-CN" altLang="en-US" dirty="0">
                <a:solidFill>
                  <a:srgbClr val="C01F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长江雨课堂 </a:t>
            </a:r>
            <a:r>
              <a:rPr lang="zh-CN" altLang="en-US" sz="14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 </a:t>
            </a:r>
            <a:r>
              <a:rPr lang="zh-CN" altLang="en-US" dirty="0">
                <a:solidFill>
                  <a:srgbClr val="4481D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雨课堂</a:t>
            </a:r>
            <a:endParaRPr lang="en-US" altLang="zh-CN" dirty="0">
              <a:solidFill>
                <a:srgbClr val="4481D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84494" y="2232594"/>
            <a:ext cx="3389598" cy="1183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30000"/>
              </a:lnSpc>
              <a:spcAft>
                <a:spcPts val="1200"/>
              </a:spcAft>
            </a:pP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打开微信搜索</a:t>
            </a:r>
            <a:r>
              <a:rPr lang="zh-CN" altLang="en-US" sz="1200" dirty="0">
                <a:solidFill>
                  <a:srgbClr val="C01F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长江雨课堂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zh-CN" altLang="en-US" sz="1200" dirty="0">
                <a:solidFill>
                  <a:srgbClr val="4481D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雨课堂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小程序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公众号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，点击进入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30000"/>
              </a:lnSpc>
              <a:spcAft>
                <a:spcPts val="0"/>
              </a:spcAft>
            </a:pP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在“我听的课”中找到相应课程，只有直播后的课程可以观看回放。</a:t>
            </a:r>
            <a:endParaRPr lang="zh-CN" altLang="zh-CN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12592" y="3971996"/>
            <a:ext cx="3846198" cy="3370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  <a:spcAft>
                <a:spcPts val="600"/>
              </a:spcAft>
            </a:pPr>
            <a:r>
              <a:rPr lang="zh-CN" altLang="en-US" sz="14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第二步：点击课程卡片观看回放（图</a:t>
            </a:r>
            <a:r>
              <a:rPr lang="en-US" altLang="zh-CN" sz="14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r>
              <a:rPr lang="zh-CN" altLang="en-US" sz="14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400" b="1" dirty="0">
              <a:solidFill>
                <a:srgbClr val="4572C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12592" y="4325321"/>
            <a:ext cx="3361500" cy="89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点击即可</a:t>
            </a:r>
            <a:r>
              <a:rPr lang="zh-CN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进入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课程详情界面（图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13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点击课程名称，进入直播回放页面（图</a:t>
            </a: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14</a:t>
            </a: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CN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直播课程回放期一年</a:t>
            </a:r>
            <a:endParaRPr lang="zh-CN" altLang="zh-CN" sz="12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312592" y="1138105"/>
            <a:ext cx="4843608" cy="442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b="1" dirty="0">
                <a:solidFill>
                  <a:srgbClr val="4572C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非课程直播时段</a:t>
            </a:r>
            <a:r>
              <a:rPr lang="zh-CN" altLang="en-US" sz="2000" b="1" dirty="0">
                <a:solidFill>
                  <a:srgbClr val="DC513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参与回放</a:t>
            </a:r>
            <a:endParaRPr lang="en-US" altLang="zh-CN" sz="2000" b="1" dirty="0">
              <a:solidFill>
                <a:srgbClr val="4572C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矩形 11"/>
          <p:cNvSpPr/>
          <p:nvPr/>
        </p:nvSpPr>
        <p:spPr>
          <a:xfrm>
            <a:off x="652898" y="8832777"/>
            <a:ext cx="6195060" cy="302071"/>
          </a:xfrm>
          <a:prstGeom prst="rect">
            <a:avLst/>
          </a:prstGeom>
          <a:gradFill>
            <a:gsLst>
              <a:gs pos="0">
                <a:srgbClr val="F7FAFD">
                  <a:alpha val="0"/>
                </a:srgbClr>
              </a:gs>
              <a:gs pos="61000">
                <a:srgbClr val="F9FBFD">
                  <a:alpha val="68000"/>
                </a:srgbClr>
              </a:gs>
              <a:gs pos="35000">
                <a:srgbClr val="FBFCFE">
                  <a:alpha val="60000"/>
                </a:srgbClr>
              </a:gs>
              <a:gs pos="96000">
                <a:srgbClr val="FFFFFF"/>
              </a:gs>
            </a:gsLst>
            <a:lin ang="5400000" scaled="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 dirty="0"/>
          </a:p>
        </p:txBody>
      </p:sp>
      <p:pic>
        <p:nvPicPr>
          <p:cNvPr id="24" name="图片 23" descr="图形用户界面, 文本, 应用程序, 电子邮件&#10;&#10;描述已自动生成"/>
          <p:cNvPicPr>
            <a:picLocks noChangeAspect="1"/>
          </p:cNvPicPr>
          <p:nvPr/>
        </p:nvPicPr>
        <p:blipFill rotWithShape="1">
          <a:blip r:embed="rId1"/>
          <a:srcRect t="5267" b="33190"/>
          <a:stretch>
            <a:fillRect/>
          </a:stretch>
        </p:blipFill>
        <p:spPr>
          <a:xfrm>
            <a:off x="312592" y="5348150"/>
            <a:ext cx="2468845" cy="31337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7" name="组合 6"/>
          <p:cNvGrpSpPr/>
          <p:nvPr/>
        </p:nvGrpSpPr>
        <p:grpSpPr>
          <a:xfrm>
            <a:off x="4120112" y="1002654"/>
            <a:ext cx="2254368" cy="4053049"/>
            <a:chOff x="4238303" y="1626524"/>
            <a:chExt cx="2254368" cy="4053049"/>
          </a:xfrm>
        </p:grpSpPr>
        <p:pic>
          <p:nvPicPr>
            <p:cNvPr id="3" name="图片 2" descr="图形用户界面, 应用程序, 网站&#10;&#10;描述已自动生成"/>
            <p:cNvPicPr>
              <a:picLocks noChangeAspect="1"/>
            </p:cNvPicPr>
            <p:nvPr/>
          </p:nvPicPr>
          <p:blipFill rotWithShape="1">
            <a:blip r:embed="rId2"/>
            <a:srcRect t="3832" b="6058"/>
            <a:stretch>
              <a:fillRect/>
            </a:stretch>
          </p:blipFill>
          <p:spPr>
            <a:xfrm>
              <a:off x="4238303" y="1626524"/>
              <a:ext cx="2254368" cy="405304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6" name="图片 5"/>
            <p:cNvPicPr>
              <a:picLocks noChangeAspect="1"/>
            </p:cNvPicPr>
            <p:nvPr/>
          </p:nvPicPr>
          <p:blipFill rotWithShape="1">
            <a:blip r:embed="rId3"/>
            <a:srcRect l="32919" t="34569" r="26477"/>
            <a:stretch>
              <a:fillRect/>
            </a:stretch>
          </p:blipFill>
          <p:spPr>
            <a:xfrm>
              <a:off x="4875413" y="1637747"/>
              <a:ext cx="915371" cy="278988"/>
            </a:xfrm>
            <a:prstGeom prst="rect">
              <a:avLst/>
            </a:prstGeom>
          </p:spPr>
        </p:pic>
      </p:grpSp>
      <p:sp>
        <p:nvSpPr>
          <p:cNvPr id="9" name="矩形 8"/>
          <p:cNvSpPr/>
          <p:nvPr/>
        </p:nvSpPr>
        <p:spPr>
          <a:xfrm>
            <a:off x="4133646" y="3907909"/>
            <a:ext cx="2215434" cy="824755"/>
          </a:xfrm>
          <a:prstGeom prst="rect">
            <a:avLst/>
          </a:prstGeom>
          <a:solidFill>
            <a:srgbClr val="FF0000">
              <a:alpha val="20000"/>
            </a:srgb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21" name="直接箭头连接符 20"/>
          <p:cNvCxnSpPr/>
          <p:nvPr/>
        </p:nvCxnSpPr>
        <p:spPr>
          <a:xfrm flipV="1">
            <a:off x="3674092" y="4139832"/>
            <a:ext cx="420620" cy="671"/>
          </a:xfrm>
          <a:prstGeom prst="straightConnector1">
            <a:avLst/>
          </a:prstGeom>
          <a:ln w="38100">
            <a:solidFill>
              <a:srgbClr val="FD785E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22" descr="图形用户界面, 应用程序, 网站&#10;&#10;描述已自动生成"/>
          <p:cNvPicPr>
            <a:picLocks noChangeAspect="1"/>
          </p:cNvPicPr>
          <p:nvPr/>
        </p:nvPicPr>
        <p:blipFill rotWithShape="1">
          <a:blip r:embed="rId4"/>
          <a:srcRect t="4894"/>
          <a:stretch>
            <a:fillRect/>
          </a:stretch>
        </p:blipFill>
        <p:spPr>
          <a:xfrm>
            <a:off x="4128068" y="5314979"/>
            <a:ext cx="2226590" cy="43675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矩形 24"/>
          <p:cNvSpPr/>
          <p:nvPr/>
        </p:nvSpPr>
        <p:spPr>
          <a:xfrm>
            <a:off x="500574" y="8068241"/>
            <a:ext cx="2215434" cy="292155"/>
          </a:xfrm>
          <a:prstGeom prst="rect">
            <a:avLst/>
          </a:prstGeom>
          <a:solidFill>
            <a:srgbClr val="FF0000">
              <a:alpha val="20000"/>
            </a:srgb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27" name="直接箭头连接符 26"/>
          <p:cNvCxnSpPr/>
          <p:nvPr/>
        </p:nvCxnSpPr>
        <p:spPr>
          <a:xfrm flipV="1">
            <a:off x="3002921" y="7113494"/>
            <a:ext cx="949810" cy="1100824"/>
          </a:xfrm>
          <a:prstGeom prst="straightConnector1">
            <a:avLst/>
          </a:prstGeom>
          <a:ln w="38100">
            <a:solidFill>
              <a:srgbClr val="FD785E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133760" y="4743483"/>
            <a:ext cx="604631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1244698" y="8626893"/>
            <a:ext cx="60463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13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3529015" y="9374771"/>
            <a:ext cx="60463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14</a:t>
            </a:r>
            <a:endParaRPr lang="zh-CN" altLang="en-US" sz="1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rcRect t="1101" r="13802" b="12323"/>
          <a:stretch>
            <a:fillRect/>
          </a:stretch>
        </p:blipFill>
        <p:spPr>
          <a:xfrm>
            <a:off x="4238986" y="6235083"/>
            <a:ext cx="2017621" cy="1157167"/>
          </a:xfrm>
          <a:prstGeom prst="rect">
            <a:avLst/>
          </a:prstGeom>
        </p:spPr>
      </p:pic>
      <p:sp>
        <p:nvSpPr>
          <p:cNvPr id="29" name="矩形 28"/>
          <p:cNvSpPr/>
          <p:nvPr/>
        </p:nvSpPr>
        <p:spPr>
          <a:xfrm>
            <a:off x="4133760" y="6186839"/>
            <a:ext cx="2215434" cy="1270369"/>
          </a:xfrm>
          <a:prstGeom prst="rect">
            <a:avLst/>
          </a:prstGeom>
          <a:solidFill>
            <a:srgbClr val="FF0000">
              <a:alpha val="20000"/>
            </a:srgb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3" name="图形 12" descr="播放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23312" y="6551141"/>
            <a:ext cx="562353" cy="562353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6350001" y="9625104"/>
            <a:ext cx="504054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kumimoji="1" lang="en-US" altLang="zh-CN" sz="1200" dirty="0"/>
              <a:t>P14</a:t>
            </a:r>
            <a:endParaRPr kumimoji="1" lang="zh-CN" altLang="en-US" sz="1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99"/>
    </mc:Choice>
    <mc:Fallback>
      <p:transition spd="slow"/>
    </mc:Fallback>
  </mc:AlternateContent>
</p:sld>
</file>

<file path=ppt/tags/tag1.xml><?xml version="1.0" encoding="utf-8"?>
<p:tagLst xmlns:p="http://schemas.openxmlformats.org/presentationml/2006/main">
  <p:tag name="KSO_WM_UNIT_TABLE_BEAUTIFY" val="smartTable{dc6f0201-ae05-433d-8b4f-724a149abd0b}"/>
  <p:tag name="KSO_WM_BEAUTIFY_FLAG" val=""/>
</p:tagLst>
</file>

<file path=ppt/tags/tag2.xml><?xml version="1.0" encoding="utf-8"?>
<p:tagLst xmlns:p="http://schemas.openxmlformats.org/presentationml/2006/main">
  <p:tag name="KSO_WM_UNIT_TABLE_BEAUTIFY" val="smartTable{dc6f0201-ae05-433d-8b4f-724a149abd0b}"/>
  <p:tag name="KSO_WM_BEAUTIFY_FLAG" val=""/>
</p:tagLst>
</file>

<file path=ppt/tags/tag3.xml><?xml version="1.0" encoding="utf-8"?>
<p:tagLst xmlns:p="http://schemas.openxmlformats.org/presentationml/2006/main">
  <p:tag name="KSO_WPP_MARK_KEY" val="4312233b-ceec-4794-8867-5afeaae782d3"/>
  <p:tag name="COMMONDATA" val="eyJoZGlkIjoiODc5N2ZmZDJkMGNjMDAwMWI0ODI0ZjlhZTNjNGE4NWMifQ=="/>
</p:tagLst>
</file>

<file path=ppt/theme/theme1.xml><?xml version="1.0" encoding="utf-8"?>
<a:theme xmlns:a="http://schemas.openxmlformats.org/drawingml/2006/main" name="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3052</Words>
  <Application>WPS 演示</Application>
  <PresentationFormat>A4 纸张(210x297 毫米)</PresentationFormat>
  <Paragraphs>436</Paragraphs>
  <Slides>14</Slides>
  <Notes>15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8" baseType="lpstr">
      <vt:lpstr>Arial</vt:lpstr>
      <vt:lpstr>宋体</vt:lpstr>
      <vt:lpstr>Wingdings</vt:lpstr>
      <vt:lpstr>微软雅黑</vt:lpstr>
      <vt:lpstr>等线</vt:lpstr>
      <vt:lpstr>楷体</vt:lpstr>
      <vt:lpstr>华文楷体</vt:lpstr>
      <vt:lpstr>微软雅黑 Light</vt:lpstr>
      <vt:lpstr>思源宋体 Medium</vt:lpstr>
      <vt:lpstr>Calibri</vt:lpstr>
      <vt:lpstr>Arial Unicode MS</vt:lpstr>
      <vt:lpstr>等线 Light</vt:lpstr>
      <vt:lpstr>Calibri Light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a559</dc:creator>
  <cp:lastModifiedBy>Simona XU</cp:lastModifiedBy>
  <cp:revision>272</cp:revision>
  <cp:lastPrinted>2020-05-12T06:56:00Z</cp:lastPrinted>
  <dcterms:created xsi:type="dcterms:W3CDTF">2020-05-12T03:29:00Z</dcterms:created>
  <dcterms:modified xsi:type="dcterms:W3CDTF">2025-03-19T05:19:40Z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2052-12.1.0.20305</vt:lpwstr>
  </property>
  <property fmtid="{D5CDD505-2E9C-101B-9397-08002B2CF9AE}" pid="3" name="ICV">
    <vt:lpwstr>047069A627F84F31BC5DBB275008E25A_12</vt:lpwstr>
  </property>
</Properties>
</file>